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72"/>
  </p:notesMasterIdLst>
  <p:sldIdLst>
    <p:sldId id="1303" r:id="rId2"/>
    <p:sldId id="504" r:id="rId3"/>
    <p:sldId id="1047" r:id="rId4"/>
    <p:sldId id="521" r:id="rId5"/>
    <p:sldId id="1048" r:id="rId6"/>
    <p:sldId id="1302" r:id="rId7"/>
    <p:sldId id="526" r:id="rId8"/>
    <p:sldId id="1306" r:id="rId9"/>
    <p:sldId id="1307" r:id="rId10"/>
    <p:sldId id="1308" r:id="rId11"/>
    <p:sldId id="1309" r:id="rId12"/>
    <p:sldId id="1310" r:id="rId13"/>
    <p:sldId id="1311" r:id="rId14"/>
    <p:sldId id="1312" r:id="rId15"/>
    <p:sldId id="1313" r:id="rId16"/>
    <p:sldId id="1314" r:id="rId17"/>
    <p:sldId id="1315" r:id="rId18"/>
    <p:sldId id="1316" r:id="rId19"/>
    <p:sldId id="1317" r:id="rId20"/>
    <p:sldId id="1322" r:id="rId21"/>
    <p:sldId id="1324" r:id="rId22"/>
    <p:sldId id="1319" r:id="rId23"/>
    <p:sldId id="1055" r:id="rId24"/>
    <p:sldId id="1083" r:id="rId25"/>
    <p:sldId id="1054" r:id="rId26"/>
    <p:sldId id="1085" r:id="rId27"/>
    <p:sldId id="1345" r:id="rId28"/>
    <p:sldId id="1346" r:id="rId29"/>
    <p:sldId id="1323" r:id="rId30"/>
    <p:sldId id="1320" r:id="rId31"/>
    <p:sldId id="1321" r:id="rId32"/>
    <p:sldId id="1344" r:id="rId33"/>
    <p:sldId id="1333" r:id="rId34"/>
    <p:sldId id="1334" r:id="rId35"/>
    <p:sldId id="1335" r:id="rId36"/>
    <p:sldId id="1336" r:id="rId37"/>
    <p:sldId id="1337" r:id="rId38"/>
    <p:sldId id="1338" r:id="rId39"/>
    <p:sldId id="1339" r:id="rId40"/>
    <p:sldId id="1340" r:id="rId41"/>
    <p:sldId id="1341" r:id="rId42"/>
    <p:sldId id="1342" r:id="rId43"/>
    <p:sldId id="1347" r:id="rId44"/>
    <p:sldId id="1348" r:id="rId45"/>
    <p:sldId id="1349" r:id="rId46"/>
    <p:sldId id="1330" r:id="rId47"/>
    <p:sldId id="1350" r:id="rId48"/>
    <p:sldId id="1351" r:id="rId49"/>
    <p:sldId id="1352" r:id="rId50"/>
    <p:sldId id="1353" r:id="rId51"/>
    <p:sldId id="1354" r:id="rId52"/>
    <p:sldId id="1332" r:id="rId53"/>
    <p:sldId id="1185" r:id="rId54"/>
    <p:sldId id="1358" r:id="rId55"/>
    <p:sldId id="1355" r:id="rId56"/>
    <p:sldId id="1356" r:id="rId57"/>
    <p:sldId id="1359" r:id="rId58"/>
    <p:sldId id="1360" r:id="rId59"/>
    <p:sldId id="1361" r:id="rId60"/>
    <p:sldId id="1362" r:id="rId61"/>
    <p:sldId id="1363" r:id="rId62"/>
    <p:sldId id="1357" r:id="rId63"/>
    <p:sldId id="1364" r:id="rId64"/>
    <p:sldId id="1367" r:id="rId65"/>
    <p:sldId id="1368" r:id="rId66"/>
    <p:sldId id="1369" r:id="rId67"/>
    <p:sldId id="1370" r:id="rId68"/>
    <p:sldId id="1371" r:id="rId69"/>
    <p:sldId id="1365" r:id="rId70"/>
    <p:sldId id="1366"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Montserrat" panose="00000500000000000000" pitchFamily="2" charset="0"/>
      <p:regular r:id="rId79"/>
      <p:bold r:id="rId80"/>
      <p:italic r:id="rId81"/>
      <p:boldItalic r:id="rId82"/>
    </p:embeddedFont>
    <p:embeddedFont>
      <p:font typeface="Montserrat ExtraBold" panose="00000900000000000000" pitchFamily="2" charset="0"/>
      <p:bold r:id="rId83"/>
      <p:boldItalic r:id="rId84"/>
    </p:embeddedFont>
    <p:embeddedFont>
      <p:font typeface="Montserrat SemiBold" panose="00000700000000000000" pitchFamily="2" charset="0"/>
      <p:bold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F1C"/>
    <a:srgbClr val="F2F3F3"/>
    <a:srgbClr val="E8F0FE"/>
    <a:srgbClr val="1942A6"/>
    <a:srgbClr val="7B93CC"/>
    <a:srgbClr val="9D399D"/>
    <a:srgbClr val="F0D5CF"/>
    <a:srgbClr val="FF5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5033" autoAdjust="0"/>
  </p:normalViewPr>
  <p:slideViewPr>
    <p:cSldViewPr snapToGrid="0" snapToObjects="1">
      <p:cViewPr varScale="1">
        <p:scale>
          <a:sx n="106" d="100"/>
          <a:sy n="106" d="100"/>
        </p:scale>
        <p:origin x="238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E3CE8E-E91C-4517-A6C2-7BD75C3CE221}" type="doc">
      <dgm:prSet loTypeId="urn:microsoft.com/office/officeart/2005/8/layout/chart3" loCatId="cycle" qsTypeId="urn:microsoft.com/office/officeart/2005/8/quickstyle/simple1" qsCatId="simple" csTypeId="urn:microsoft.com/office/officeart/2005/8/colors/accent4_4" csCatId="accent4" phldr="1"/>
      <dgm:spPr/>
    </dgm:pt>
    <dgm:pt modelId="{13E588D3-22A1-4A33-9C8D-E6022E001C03}">
      <dgm:prSet phldrT="[Text]" custT="1"/>
      <dgm:spPr/>
      <dgm:t>
        <a:bodyPr/>
        <a:lstStyle/>
        <a:p>
          <a:pPr>
            <a:buFont typeface="Arial" panose="020B0604020202020204" pitchFamily="34" charset="0"/>
            <a:buNone/>
          </a:pPr>
          <a:r>
            <a:rPr lang="en-CA" sz="1600" b="1">
              <a:solidFill>
                <a:schemeClr val="tx1"/>
              </a:solidFill>
            </a:rPr>
            <a:t>Compute</a:t>
          </a:r>
          <a:endParaRPr lang="en-US" sz="1600" b="1" dirty="0">
            <a:solidFill>
              <a:schemeClr val="tx1"/>
            </a:solidFill>
          </a:endParaRPr>
        </a:p>
      </dgm:t>
    </dgm:pt>
    <dgm:pt modelId="{AF3B60A6-B2BE-4071-A8C5-0AB8076232B7}" type="parTrans" cxnId="{19F5987B-1CFD-4922-9D5E-7C53BF0BBC21}">
      <dgm:prSet/>
      <dgm:spPr/>
      <dgm:t>
        <a:bodyPr/>
        <a:lstStyle/>
        <a:p>
          <a:endParaRPr lang="en-US">
            <a:solidFill>
              <a:schemeClr val="tx1"/>
            </a:solidFill>
          </a:endParaRPr>
        </a:p>
      </dgm:t>
    </dgm:pt>
    <dgm:pt modelId="{5A5FA26A-17FC-493F-A5F4-A7235AA6E14E}" type="sibTrans" cxnId="{19F5987B-1CFD-4922-9D5E-7C53BF0BBC21}">
      <dgm:prSet/>
      <dgm:spPr/>
      <dgm:t>
        <a:bodyPr/>
        <a:lstStyle/>
        <a:p>
          <a:endParaRPr lang="en-US">
            <a:solidFill>
              <a:schemeClr val="tx1"/>
            </a:solidFill>
          </a:endParaRPr>
        </a:p>
      </dgm:t>
    </dgm:pt>
    <dgm:pt modelId="{E50818E9-5543-45E2-BD02-CADA2F03AD02}">
      <dgm:prSet custT="1"/>
      <dgm:spPr/>
      <dgm:t>
        <a:bodyPr/>
        <a:lstStyle/>
        <a:p>
          <a:r>
            <a:rPr lang="en-CA" sz="1600" b="1">
              <a:solidFill>
                <a:schemeClr val="tx1"/>
              </a:solidFill>
            </a:rPr>
            <a:t>Storage</a:t>
          </a:r>
          <a:endParaRPr lang="en-CA" sz="1600" b="1" dirty="0">
            <a:solidFill>
              <a:schemeClr val="tx1"/>
            </a:solidFill>
          </a:endParaRPr>
        </a:p>
      </dgm:t>
    </dgm:pt>
    <dgm:pt modelId="{74CDC42C-6173-46EE-8330-19986BDE1DE8}" type="parTrans" cxnId="{B41FC1D0-7B1D-4256-851C-413205DDCB45}">
      <dgm:prSet/>
      <dgm:spPr/>
      <dgm:t>
        <a:bodyPr/>
        <a:lstStyle/>
        <a:p>
          <a:endParaRPr lang="en-US">
            <a:solidFill>
              <a:schemeClr val="tx1"/>
            </a:solidFill>
          </a:endParaRPr>
        </a:p>
      </dgm:t>
    </dgm:pt>
    <dgm:pt modelId="{6A02D0A9-319D-4A42-A96B-82CBA8236F74}" type="sibTrans" cxnId="{B41FC1D0-7B1D-4256-851C-413205DDCB45}">
      <dgm:prSet/>
      <dgm:spPr/>
      <dgm:t>
        <a:bodyPr/>
        <a:lstStyle/>
        <a:p>
          <a:endParaRPr lang="en-US">
            <a:solidFill>
              <a:schemeClr val="tx1"/>
            </a:solidFill>
          </a:endParaRPr>
        </a:p>
      </dgm:t>
    </dgm:pt>
    <dgm:pt modelId="{F47FE25B-50E1-40F0-BB6D-4D1527197104}">
      <dgm:prSet custT="1"/>
      <dgm:spPr/>
      <dgm:t>
        <a:bodyPr/>
        <a:lstStyle/>
        <a:p>
          <a:r>
            <a:rPr lang="en-CA" sz="1600" b="1">
              <a:solidFill>
                <a:schemeClr val="tx1"/>
              </a:solidFill>
            </a:rPr>
            <a:t>Databases </a:t>
          </a:r>
          <a:endParaRPr lang="en-CA" sz="1600" b="1" dirty="0">
            <a:solidFill>
              <a:schemeClr val="tx1"/>
            </a:solidFill>
          </a:endParaRPr>
        </a:p>
      </dgm:t>
    </dgm:pt>
    <dgm:pt modelId="{82B7E9FE-B6CE-49D3-A943-AD3FF35A5F5E}" type="parTrans" cxnId="{0DDF9CCD-6033-4BF6-975A-D472CCC7CA8C}">
      <dgm:prSet/>
      <dgm:spPr/>
      <dgm:t>
        <a:bodyPr/>
        <a:lstStyle/>
        <a:p>
          <a:endParaRPr lang="en-US">
            <a:solidFill>
              <a:schemeClr val="tx1"/>
            </a:solidFill>
          </a:endParaRPr>
        </a:p>
      </dgm:t>
    </dgm:pt>
    <dgm:pt modelId="{3EF4277D-AC76-47A2-A1AF-2D1651975F6C}" type="sibTrans" cxnId="{0DDF9CCD-6033-4BF6-975A-D472CCC7CA8C}">
      <dgm:prSet/>
      <dgm:spPr/>
      <dgm:t>
        <a:bodyPr/>
        <a:lstStyle/>
        <a:p>
          <a:endParaRPr lang="en-US">
            <a:solidFill>
              <a:schemeClr val="tx1"/>
            </a:solidFill>
          </a:endParaRPr>
        </a:p>
      </dgm:t>
    </dgm:pt>
    <dgm:pt modelId="{9DF895C6-1109-4E13-9D24-AC43CF7747CA}">
      <dgm:prSet custT="1"/>
      <dgm:spPr/>
      <dgm:t>
        <a:bodyPr/>
        <a:lstStyle/>
        <a:p>
          <a:r>
            <a:rPr lang="en-CA" sz="1600" b="1">
              <a:solidFill>
                <a:schemeClr val="tx1"/>
              </a:solidFill>
            </a:rPr>
            <a:t>Networking </a:t>
          </a:r>
          <a:endParaRPr lang="en-CA" sz="1600" b="1" dirty="0">
            <a:solidFill>
              <a:schemeClr val="tx1"/>
            </a:solidFill>
          </a:endParaRPr>
        </a:p>
      </dgm:t>
    </dgm:pt>
    <dgm:pt modelId="{05DCCEE4-42C9-4E65-A90C-55EF71322DD9}" type="parTrans" cxnId="{B5F08E34-5108-433D-BA7E-3F59C604ECBF}">
      <dgm:prSet/>
      <dgm:spPr/>
      <dgm:t>
        <a:bodyPr/>
        <a:lstStyle/>
        <a:p>
          <a:endParaRPr lang="en-US">
            <a:solidFill>
              <a:schemeClr val="tx1"/>
            </a:solidFill>
          </a:endParaRPr>
        </a:p>
      </dgm:t>
    </dgm:pt>
    <dgm:pt modelId="{D6354373-3CCA-4988-A344-869D78796053}" type="sibTrans" cxnId="{B5F08E34-5108-433D-BA7E-3F59C604ECBF}">
      <dgm:prSet/>
      <dgm:spPr/>
      <dgm:t>
        <a:bodyPr/>
        <a:lstStyle/>
        <a:p>
          <a:endParaRPr lang="en-US">
            <a:solidFill>
              <a:schemeClr val="tx1"/>
            </a:solidFill>
          </a:endParaRPr>
        </a:p>
      </dgm:t>
    </dgm:pt>
    <dgm:pt modelId="{D1E624EE-468C-468D-91DE-C2698BC8A250}">
      <dgm:prSet custT="1"/>
      <dgm:spPr/>
      <dgm:t>
        <a:bodyPr/>
        <a:lstStyle/>
        <a:p>
          <a:r>
            <a:rPr lang="en-CA" sz="1600" b="1">
              <a:solidFill>
                <a:schemeClr val="tx1"/>
              </a:solidFill>
            </a:rPr>
            <a:t>Analytics </a:t>
          </a:r>
          <a:endParaRPr lang="en-CA" sz="1600" b="1" dirty="0">
            <a:solidFill>
              <a:schemeClr val="tx1"/>
            </a:solidFill>
          </a:endParaRPr>
        </a:p>
      </dgm:t>
    </dgm:pt>
    <dgm:pt modelId="{69EB8206-759E-453B-8C3E-BE14401F217F}" type="parTrans" cxnId="{B0E70337-C58E-4AE0-B2B4-8FB5A10EEE9F}">
      <dgm:prSet/>
      <dgm:spPr/>
      <dgm:t>
        <a:bodyPr/>
        <a:lstStyle/>
        <a:p>
          <a:endParaRPr lang="en-US">
            <a:solidFill>
              <a:schemeClr val="tx1"/>
            </a:solidFill>
          </a:endParaRPr>
        </a:p>
      </dgm:t>
    </dgm:pt>
    <dgm:pt modelId="{A614C4B1-A587-4308-9424-C0D8E691C5A9}" type="sibTrans" cxnId="{B0E70337-C58E-4AE0-B2B4-8FB5A10EEE9F}">
      <dgm:prSet/>
      <dgm:spPr/>
      <dgm:t>
        <a:bodyPr/>
        <a:lstStyle/>
        <a:p>
          <a:endParaRPr lang="en-US">
            <a:solidFill>
              <a:schemeClr val="tx1"/>
            </a:solidFill>
          </a:endParaRPr>
        </a:p>
      </dgm:t>
    </dgm:pt>
    <dgm:pt modelId="{04F64E61-113C-4514-A53D-16B07001325E}">
      <dgm:prSet custT="1"/>
      <dgm:spPr/>
      <dgm:t>
        <a:bodyPr/>
        <a:lstStyle/>
        <a:p>
          <a:r>
            <a:rPr lang="en-CA" sz="1600" b="1">
              <a:solidFill>
                <a:schemeClr val="tx1"/>
              </a:solidFill>
            </a:rPr>
            <a:t>Machine learning &amp; Artificial intelligence (AI)</a:t>
          </a:r>
          <a:endParaRPr lang="en-CA" sz="1600" b="1" dirty="0">
            <a:solidFill>
              <a:schemeClr val="tx1"/>
            </a:solidFill>
          </a:endParaRPr>
        </a:p>
      </dgm:t>
    </dgm:pt>
    <dgm:pt modelId="{E5B0FFF4-E005-42F9-80EE-70A2B2389FE6}" type="parTrans" cxnId="{E3F483DC-AF7D-48CF-A142-2743C87862B0}">
      <dgm:prSet/>
      <dgm:spPr/>
      <dgm:t>
        <a:bodyPr/>
        <a:lstStyle/>
        <a:p>
          <a:endParaRPr lang="en-US">
            <a:solidFill>
              <a:schemeClr val="tx1"/>
            </a:solidFill>
          </a:endParaRPr>
        </a:p>
      </dgm:t>
    </dgm:pt>
    <dgm:pt modelId="{B2446888-4267-4798-8E00-F3D1B36CF779}" type="sibTrans" cxnId="{E3F483DC-AF7D-48CF-A142-2743C87862B0}">
      <dgm:prSet/>
      <dgm:spPr/>
      <dgm:t>
        <a:bodyPr/>
        <a:lstStyle/>
        <a:p>
          <a:endParaRPr lang="en-US">
            <a:solidFill>
              <a:schemeClr val="tx1"/>
            </a:solidFill>
          </a:endParaRPr>
        </a:p>
      </dgm:t>
    </dgm:pt>
    <dgm:pt modelId="{5E2B92F0-C335-4A1D-BBF4-38163A6F0451}">
      <dgm:prSet custT="1"/>
      <dgm:spPr/>
      <dgm:t>
        <a:bodyPr/>
        <a:lstStyle/>
        <a:p>
          <a:r>
            <a:rPr lang="en-CA" sz="1600" b="1">
              <a:solidFill>
                <a:schemeClr val="tx1"/>
              </a:solidFill>
            </a:rPr>
            <a:t>Internet of Things (IoT)</a:t>
          </a:r>
          <a:endParaRPr lang="en-CA" sz="1600" b="1" dirty="0">
            <a:solidFill>
              <a:schemeClr val="tx1"/>
            </a:solidFill>
          </a:endParaRPr>
        </a:p>
      </dgm:t>
    </dgm:pt>
    <dgm:pt modelId="{7C0509F1-CF04-4297-81FB-D462F8D7EA21}" type="parTrans" cxnId="{70476881-C229-456A-B5E3-88D2AF8253B1}">
      <dgm:prSet/>
      <dgm:spPr/>
      <dgm:t>
        <a:bodyPr/>
        <a:lstStyle/>
        <a:p>
          <a:endParaRPr lang="en-US">
            <a:solidFill>
              <a:schemeClr val="tx1"/>
            </a:solidFill>
          </a:endParaRPr>
        </a:p>
      </dgm:t>
    </dgm:pt>
    <dgm:pt modelId="{9E59B523-5EF8-4193-9A68-DCDE324EF43C}" type="sibTrans" cxnId="{70476881-C229-456A-B5E3-88D2AF8253B1}">
      <dgm:prSet/>
      <dgm:spPr/>
      <dgm:t>
        <a:bodyPr/>
        <a:lstStyle/>
        <a:p>
          <a:endParaRPr lang="en-US">
            <a:solidFill>
              <a:schemeClr val="tx1"/>
            </a:solidFill>
          </a:endParaRPr>
        </a:p>
      </dgm:t>
    </dgm:pt>
    <dgm:pt modelId="{07B5A098-78FC-484A-9191-2C8A8D9DD88B}" type="pres">
      <dgm:prSet presAssocID="{A7E3CE8E-E91C-4517-A6C2-7BD75C3CE221}" presName="compositeShape" presStyleCnt="0">
        <dgm:presLayoutVars>
          <dgm:chMax val="7"/>
          <dgm:dir/>
          <dgm:resizeHandles val="exact"/>
        </dgm:presLayoutVars>
      </dgm:prSet>
      <dgm:spPr/>
    </dgm:pt>
    <dgm:pt modelId="{B681642E-AB94-423D-BEEE-276EE3114F37}" type="pres">
      <dgm:prSet presAssocID="{A7E3CE8E-E91C-4517-A6C2-7BD75C3CE221}" presName="wedge1" presStyleLbl="node1" presStyleIdx="0" presStyleCnt="7" custLinFactNeighborX="-2536" custLinFactNeighborY="5306"/>
      <dgm:spPr/>
    </dgm:pt>
    <dgm:pt modelId="{CBE26AEC-EE78-4F14-BC68-CD98D664701E}" type="pres">
      <dgm:prSet presAssocID="{A7E3CE8E-E91C-4517-A6C2-7BD75C3CE221}" presName="wedge1Tx" presStyleLbl="node1" presStyleIdx="0" presStyleCnt="7">
        <dgm:presLayoutVars>
          <dgm:chMax val="0"/>
          <dgm:chPref val="0"/>
          <dgm:bulletEnabled val="1"/>
        </dgm:presLayoutVars>
      </dgm:prSet>
      <dgm:spPr/>
    </dgm:pt>
    <dgm:pt modelId="{F4072578-93B8-4C79-99BC-A30E74402335}" type="pres">
      <dgm:prSet presAssocID="{A7E3CE8E-E91C-4517-A6C2-7BD75C3CE221}" presName="wedge2" presStyleLbl="node1" presStyleIdx="1" presStyleCnt="7"/>
      <dgm:spPr/>
    </dgm:pt>
    <dgm:pt modelId="{BC58CBF6-B330-457C-A926-30AD3EF294AE}" type="pres">
      <dgm:prSet presAssocID="{A7E3CE8E-E91C-4517-A6C2-7BD75C3CE221}" presName="wedge2Tx" presStyleLbl="node1" presStyleIdx="1" presStyleCnt="7">
        <dgm:presLayoutVars>
          <dgm:chMax val="0"/>
          <dgm:chPref val="0"/>
          <dgm:bulletEnabled val="1"/>
        </dgm:presLayoutVars>
      </dgm:prSet>
      <dgm:spPr/>
    </dgm:pt>
    <dgm:pt modelId="{4A7D7910-2C22-4F1E-9A11-6339D74CE89F}" type="pres">
      <dgm:prSet presAssocID="{A7E3CE8E-E91C-4517-A6C2-7BD75C3CE221}" presName="wedge3" presStyleLbl="node1" presStyleIdx="2" presStyleCnt="7"/>
      <dgm:spPr/>
    </dgm:pt>
    <dgm:pt modelId="{5BBD8EBC-837D-4600-9C63-2C057D0AC231}" type="pres">
      <dgm:prSet presAssocID="{A7E3CE8E-E91C-4517-A6C2-7BD75C3CE221}" presName="wedge3Tx" presStyleLbl="node1" presStyleIdx="2" presStyleCnt="7">
        <dgm:presLayoutVars>
          <dgm:chMax val="0"/>
          <dgm:chPref val="0"/>
          <dgm:bulletEnabled val="1"/>
        </dgm:presLayoutVars>
      </dgm:prSet>
      <dgm:spPr/>
    </dgm:pt>
    <dgm:pt modelId="{A733A52A-AD38-4D39-B3EE-466CB89999BF}" type="pres">
      <dgm:prSet presAssocID="{A7E3CE8E-E91C-4517-A6C2-7BD75C3CE221}" presName="wedge4" presStyleLbl="node1" presStyleIdx="3" presStyleCnt="7"/>
      <dgm:spPr/>
    </dgm:pt>
    <dgm:pt modelId="{1BB18134-E847-42F7-8D59-9875BF913A7F}" type="pres">
      <dgm:prSet presAssocID="{A7E3CE8E-E91C-4517-A6C2-7BD75C3CE221}" presName="wedge4Tx" presStyleLbl="node1" presStyleIdx="3" presStyleCnt="7">
        <dgm:presLayoutVars>
          <dgm:chMax val="0"/>
          <dgm:chPref val="0"/>
          <dgm:bulletEnabled val="1"/>
        </dgm:presLayoutVars>
      </dgm:prSet>
      <dgm:spPr/>
    </dgm:pt>
    <dgm:pt modelId="{EE788581-8AFC-4790-9515-6C32AB5C03C8}" type="pres">
      <dgm:prSet presAssocID="{A7E3CE8E-E91C-4517-A6C2-7BD75C3CE221}" presName="wedge5" presStyleLbl="node1" presStyleIdx="4" presStyleCnt="7"/>
      <dgm:spPr/>
    </dgm:pt>
    <dgm:pt modelId="{2AD0FF8E-6FA8-43E8-9F30-209338EFB5B3}" type="pres">
      <dgm:prSet presAssocID="{A7E3CE8E-E91C-4517-A6C2-7BD75C3CE221}" presName="wedge5Tx" presStyleLbl="node1" presStyleIdx="4" presStyleCnt="7">
        <dgm:presLayoutVars>
          <dgm:chMax val="0"/>
          <dgm:chPref val="0"/>
          <dgm:bulletEnabled val="1"/>
        </dgm:presLayoutVars>
      </dgm:prSet>
      <dgm:spPr/>
    </dgm:pt>
    <dgm:pt modelId="{FFEC7A1B-B185-4CB9-B16D-890E90E18F77}" type="pres">
      <dgm:prSet presAssocID="{A7E3CE8E-E91C-4517-A6C2-7BD75C3CE221}" presName="wedge6" presStyleLbl="node1" presStyleIdx="5" presStyleCnt="7"/>
      <dgm:spPr/>
    </dgm:pt>
    <dgm:pt modelId="{DF0F1DA3-90E9-47B5-A65F-3A28055C177F}" type="pres">
      <dgm:prSet presAssocID="{A7E3CE8E-E91C-4517-A6C2-7BD75C3CE221}" presName="wedge6Tx" presStyleLbl="node1" presStyleIdx="5" presStyleCnt="7">
        <dgm:presLayoutVars>
          <dgm:chMax val="0"/>
          <dgm:chPref val="0"/>
          <dgm:bulletEnabled val="1"/>
        </dgm:presLayoutVars>
      </dgm:prSet>
      <dgm:spPr/>
    </dgm:pt>
    <dgm:pt modelId="{3D64F972-1F83-431B-8700-56260E70E517}" type="pres">
      <dgm:prSet presAssocID="{A7E3CE8E-E91C-4517-A6C2-7BD75C3CE221}" presName="wedge7" presStyleLbl="node1" presStyleIdx="6" presStyleCnt="7"/>
      <dgm:spPr/>
    </dgm:pt>
    <dgm:pt modelId="{1576D4BD-0B2C-47C8-9FE9-2BB0D066C2B5}" type="pres">
      <dgm:prSet presAssocID="{A7E3CE8E-E91C-4517-A6C2-7BD75C3CE221}" presName="wedge7Tx" presStyleLbl="node1" presStyleIdx="6" presStyleCnt="7">
        <dgm:presLayoutVars>
          <dgm:chMax val="0"/>
          <dgm:chPref val="0"/>
          <dgm:bulletEnabled val="1"/>
        </dgm:presLayoutVars>
      </dgm:prSet>
      <dgm:spPr/>
    </dgm:pt>
  </dgm:ptLst>
  <dgm:cxnLst>
    <dgm:cxn modelId="{B5F08E34-5108-433D-BA7E-3F59C604ECBF}" srcId="{A7E3CE8E-E91C-4517-A6C2-7BD75C3CE221}" destId="{9DF895C6-1109-4E13-9D24-AC43CF7747CA}" srcOrd="3" destOrd="0" parTransId="{05DCCEE4-42C9-4E65-A90C-55EF71322DD9}" sibTransId="{D6354373-3CCA-4988-A344-869D78796053}"/>
    <dgm:cxn modelId="{B0E70337-C58E-4AE0-B2B4-8FB5A10EEE9F}" srcId="{A7E3CE8E-E91C-4517-A6C2-7BD75C3CE221}" destId="{D1E624EE-468C-468D-91DE-C2698BC8A250}" srcOrd="4" destOrd="0" parTransId="{69EB8206-759E-453B-8C3E-BE14401F217F}" sibTransId="{A614C4B1-A587-4308-9424-C0D8E691C5A9}"/>
    <dgm:cxn modelId="{A4C6905E-8ADE-4780-BA54-F634B4DB48D4}" type="presOf" srcId="{F47FE25B-50E1-40F0-BB6D-4D1527197104}" destId="{5BBD8EBC-837D-4600-9C63-2C057D0AC231}" srcOrd="1" destOrd="0" presId="urn:microsoft.com/office/officeart/2005/8/layout/chart3"/>
    <dgm:cxn modelId="{51584D64-2F27-4075-B588-7FB8927C6728}" type="presOf" srcId="{E50818E9-5543-45E2-BD02-CADA2F03AD02}" destId="{BC58CBF6-B330-457C-A926-30AD3EF294AE}" srcOrd="1" destOrd="0" presId="urn:microsoft.com/office/officeart/2005/8/layout/chart3"/>
    <dgm:cxn modelId="{BE2A8545-F45A-4123-A047-7F63E2C64D95}" type="presOf" srcId="{13E588D3-22A1-4A33-9C8D-E6022E001C03}" destId="{B681642E-AB94-423D-BEEE-276EE3114F37}" srcOrd="0" destOrd="0" presId="urn:microsoft.com/office/officeart/2005/8/layout/chart3"/>
    <dgm:cxn modelId="{DDD8C877-88AA-4166-895C-4913154B8F2E}" type="presOf" srcId="{5E2B92F0-C335-4A1D-BBF4-38163A6F0451}" destId="{3D64F972-1F83-431B-8700-56260E70E517}" srcOrd="0" destOrd="0" presId="urn:microsoft.com/office/officeart/2005/8/layout/chart3"/>
    <dgm:cxn modelId="{19F5987B-1CFD-4922-9D5E-7C53BF0BBC21}" srcId="{A7E3CE8E-E91C-4517-A6C2-7BD75C3CE221}" destId="{13E588D3-22A1-4A33-9C8D-E6022E001C03}" srcOrd="0" destOrd="0" parTransId="{AF3B60A6-B2BE-4071-A8C5-0AB8076232B7}" sibTransId="{5A5FA26A-17FC-493F-A5F4-A7235AA6E14E}"/>
    <dgm:cxn modelId="{70476881-C229-456A-B5E3-88D2AF8253B1}" srcId="{A7E3CE8E-E91C-4517-A6C2-7BD75C3CE221}" destId="{5E2B92F0-C335-4A1D-BBF4-38163A6F0451}" srcOrd="6" destOrd="0" parTransId="{7C0509F1-CF04-4297-81FB-D462F8D7EA21}" sibTransId="{9E59B523-5EF8-4193-9A68-DCDE324EF43C}"/>
    <dgm:cxn modelId="{2B85BD95-D976-40BB-A2A1-EAD3E6393B12}" type="presOf" srcId="{04F64E61-113C-4514-A53D-16B07001325E}" destId="{FFEC7A1B-B185-4CB9-B16D-890E90E18F77}" srcOrd="0" destOrd="0" presId="urn:microsoft.com/office/officeart/2005/8/layout/chart3"/>
    <dgm:cxn modelId="{07CE87B8-308F-4AAB-94EA-1B8092F9BA44}" type="presOf" srcId="{A7E3CE8E-E91C-4517-A6C2-7BD75C3CE221}" destId="{07B5A098-78FC-484A-9191-2C8A8D9DD88B}" srcOrd="0" destOrd="0" presId="urn:microsoft.com/office/officeart/2005/8/layout/chart3"/>
    <dgm:cxn modelId="{DFAB8BC1-3BED-4C91-A41C-BBC6F83CCACD}" type="presOf" srcId="{9DF895C6-1109-4E13-9D24-AC43CF7747CA}" destId="{1BB18134-E847-42F7-8D59-9875BF913A7F}" srcOrd="1" destOrd="0" presId="urn:microsoft.com/office/officeart/2005/8/layout/chart3"/>
    <dgm:cxn modelId="{9F9C6FC2-6BE9-4918-B463-A7624FB6B95B}" type="presOf" srcId="{9DF895C6-1109-4E13-9D24-AC43CF7747CA}" destId="{A733A52A-AD38-4D39-B3EE-466CB89999BF}" srcOrd="0" destOrd="0" presId="urn:microsoft.com/office/officeart/2005/8/layout/chart3"/>
    <dgm:cxn modelId="{CA4872C9-A1A6-47A4-9FA8-6ADF179FE890}" type="presOf" srcId="{D1E624EE-468C-468D-91DE-C2698BC8A250}" destId="{2AD0FF8E-6FA8-43E8-9F30-209338EFB5B3}" srcOrd="1" destOrd="0" presId="urn:microsoft.com/office/officeart/2005/8/layout/chart3"/>
    <dgm:cxn modelId="{0DDF9CCD-6033-4BF6-975A-D472CCC7CA8C}" srcId="{A7E3CE8E-E91C-4517-A6C2-7BD75C3CE221}" destId="{F47FE25B-50E1-40F0-BB6D-4D1527197104}" srcOrd="2" destOrd="0" parTransId="{82B7E9FE-B6CE-49D3-A943-AD3FF35A5F5E}" sibTransId="{3EF4277D-AC76-47A2-A1AF-2D1651975F6C}"/>
    <dgm:cxn modelId="{B41FC1D0-7B1D-4256-851C-413205DDCB45}" srcId="{A7E3CE8E-E91C-4517-A6C2-7BD75C3CE221}" destId="{E50818E9-5543-45E2-BD02-CADA2F03AD02}" srcOrd="1" destOrd="0" parTransId="{74CDC42C-6173-46EE-8330-19986BDE1DE8}" sibTransId="{6A02D0A9-319D-4A42-A96B-82CBA8236F74}"/>
    <dgm:cxn modelId="{E3F483DC-AF7D-48CF-A142-2743C87862B0}" srcId="{A7E3CE8E-E91C-4517-A6C2-7BD75C3CE221}" destId="{04F64E61-113C-4514-A53D-16B07001325E}" srcOrd="5" destOrd="0" parTransId="{E5B0FFF4-E005-42F9-80EE-70A2B2389FE6}" sibTransId="{B2446888-4267-4798-8E00-F3D1B36CF779}"/>
    <dgm:cxn modelId="{DDA7ADDD-59AB-4196-9EA6-332336F5315B}" type="presOf" srcId="{E50818E9-5543-45E2-BD02-CADA2F03AD02}" destId="{F4072578-93B8-4C79-99BC-A30E74402335}" srcOrd="0" destOrd="0" presId="urn:microsoft.com/office/officeart/2005/8/layout/chart3"/>
    <dgm:cxn modelId="{BBFAECDE-99E6-49CE-B46C-F631C321114E}" type="presOf" srcId="{5E2B92F0-C335-4A1D-BBF4-38163A6F0451}" destId="{1576D4BD-0B2C-47C8-9FE9-2BB0D066C2B5}" srcOrd="1" destOrd="0" presId="urn:microsoft.com/office/officeart/2005/8/layout/chart3"/>
    <dgm:cxn modelId="{E515F0E4-DC9C-4BC8-AC52-4E7338BCAB4B}" type="presOf" srcId="{F47FE25B-50E1-40F0-BB6D-4D1527197104}" destId="{4A7D7910-2C22-4F1E-9A11-6339D74CE89F}" srcOrd="0" destOrd="0" presId="urn:microsoft.com/office/officeart/2005/8/layout/chart3"/>
    <dgm:cxn modelId="{BC5315E5-3EA6-4F53-8049-34A343B379CA}" type="presOf" srcId="{D1E624EE-468C-468D-91DE-C2698BC8A250}" destId="{EE788581-8AFC-4790-9515-6C32AB5C03C8}" srcOrd="0" destOrd="0" presId="urn:microsoft.com/office/officeart/2005/8/layout/chart3"/>
    <dgm:cxn modelId="{5A775DE5-8269-4618-B30D-FFD7DFBDAEFD}" type="presOf" srcId="{04F64E61-113C-4514-A53D-16B07001325E}" destId="{DF0F1DA3-90E9-47B5-A65F-3A28055C177F}" srcOrd="1" destOrd="0" presId="urn:microsoft.com/office/officeart/2005/8/layout/chart3"/>
    <dgm:cxn modelId="{D8D366E7-B631-479A-AD0B-EE099163F5EF}" type="presOf" srcId="{13E588D3-22A1-4A33-9C8D-E6022E001C03}" destId="{CBE26AEC-EE78-4F14-BC68-CD98D664701E}" srcOrd="1" destOrd="0" presId="urn:microsoft.com/office/officeart/2005/8/layout/chart3"/>
    <dgm:cxn modelId="{38E7F67D-6780-4272-BE67-AC4301888A6F}" type="presParOf" srcId="{07B5A098-78FC-484A-9191-2C8A8D9DD88B}" destId="{B681642E-AB94-423D-BEEE-276EE3114F37}" srcOrd="0" destOrd="0" presId="urn:microsoft.com/office/officeart/2005/8/layout/chart3"/>
    <dgm:cxn modelId="{F25C0B30-2264-445B-9D2D-2047953CE61F}" type="presParOf" srcId="{07B5A098-78FC-484A-9191-2C8A8D9DD88B}" destId="{CBE26AEC-EE78-4F14-BC68-CD98D664701E}" srcOrd="1" destOrd="0" presId="urn:microsoft.com/office/officeart/2005/8/layout/chart3"/>
    <dgm:cxn modelId="{0B3AE5C6-225D-4BD0-845B-6C37B3E2BB5F}" type="presParOf" srcId="{07B5A098-78FC-484A-9191-2C8A8D9DD88B}" destId="{F4072578-93B8-4C79-99BC-A30E74402335}" srcOrd="2" destOrd="0" presId="urn:microsoft.com/office/officeart/2005/8/layout/chart3"/>
    <dgm:cxn modelId="{7CD1450B-8D7B-4B35-80BF-8D2F59B94048}" type="presParOf" srcId="{07B5A098-78FC-484A-9191-2C8A8D9DD88B}" destId="{BC58CBF6-B330-457C-A926-30AD3EF294AE}" srcOrd="3" destOrd="0" presId="urn:microsoft.com/office/officeart/2005/8/layout/chart3"/>
    <dgm:cxn modelId="{65B91616-1546-4B76-88C2-6CEF48AA76AD}" type="presParOf" srcId="{07B5A098-78FC-484A-9191-2C8A8D9DD88B}" destId="{4A7D7910-2C22-4F1E-9A11-6339D74CE89F}" srcOrd="4" destOrd="0" presId="urn:microsoft.com/office/officeart/2005/8/layout/chart3"/>
    <dgm:cxn modelId="{3BDC5CE0-5018-41BB-828C-1609AE851E7E}" type="presParOf" srcId="{07B5A098-78FC-484A-9191-2C8A8D9DD88B}" destId="{5BBD8EBC-837D-4600-9C63-2C057D0AC231}" srcOrd="5" destOrd="0" presId="urn:microsoft.com/office/officeart/2005/8/layout/chart3"/>
    <dgm:cxn modelId="{967A82F9-FDAD-4BB6-9D1B-11B88D20EF36}" type="presParOf" srcId="{07B5A098-78FC-484A-9191-2C8A8D9DD88B}" destId="{A733A52A-AD38-4D39-B3EE-466CB89999BF}" srcOrd="6" destOrd="0" presId="urn:microsoft.com/office/officeart/2005/8/layout/chart3"/>
    <dgm:cxn modelId="{A4F3FE52-27F1-4D13-A6D8-7A32119BEA71}" type="presParOf" srcId="{07B5A098-78FC-484A-9191-2C8A8D9DD88B}" destId="{1BB18134-E847-42F7-8D59-9875BF913A7F}" srcOrd="7" destOrd="0" presId="urn:microsoft.com/office/officeart/2005/8/layout/chart3"/>
    <dgm:cxn modelId="{AFEC7EEA-A78E-4BA4-B602-14AA091559DE}" type="presParOf" srcId="{07B5A098-78FC-484A-9191-2C8A8D9DD88B}" destId="{EE788581-8AFC-4790-9515-6C32AB5C03C8}" srcOrd="8" destOrd="0" presId="urn:microsoft.com/office/officeart/2005/8/layout/chart3"/>
    <dgm:cxn modelId="{C2BD8CBA-00F2-4226-B53A-387641DB2581}" type="presParOf" srcId="{07B5A098-78FC-484A-9191-2C8A8D9DD88B}" destId="{2AD0FF8E-6FA8-43E8-9F30-209338EFB5B3}" srcOrd="9" destOrd="0" presId="urn:microsoft.com/office/officeart/2005/8/layout/chart3"/>
    <dgm:cxn modelId="{274A4CD2-05E8-48B8-89C8-93406A671A78}" type="presParOf" srcId="{07B5A098-78FC-484A-9191-2C8A8D9DD88B}" destId="{FFEC7A1B-B185-4CB9-B16D-890E90E18F77}" srcOrd="10" destOrd="0" presId="urn:microsoft.com/office/officeart/2005/8/layout/chart3"/>
    <dgm:cxn modelId="{573A0B96-52B9-4D3E-A1E9-FD4E67B950BA}" type="presParOf" srcId="{07B5A098-78FC-484A-9191-2C8A8D9DD88B}" destId="{DF0F1DA3-90E9-47B5-A65F-3A28055C177F}" srcOrd="11" destOrd="0" presId="urn:microsoft.com/office/officeart/2005/8/layout/chart3"/>
    <dgm:cxn modelId="{3CD86B40-BD53-4AC7-90F5-2B17D44E64F2}" type="presParOf" srcId="{07B5A098-78FC-484A-9191-2C8A8D9DD88B}" destId="{3D64F972-1F83-431B-8700-56260E70E517}" srcOrd="12" destOrd="0" presId="urn:microsoft.com/office/officeart/2005/8/layout/chart3"/>
    <dgm:cxn modelId="{4A73139F-4E58-4A9E-B351-9E2D8CC2B800}" type="presParOf" srcId="{07B5A098-78FC-484A-9191-2C8A8D9DD88B}" destId="{1576D4BD-0B2C-47C8-9FE9-2BB0D066C2B5}" srcOrd="1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4C5E8E-9ED6-4249-8BCC-60F3F74FBADB}"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US"/>
        </a:p>
      </dgm:t>
    </dgm:pt>
    <dgm:pt modelId="{409887B3-97F5-4A40-B095-B8085D43119E}">
      <dgm:prSet phldrT="[Text]" custT="1"/>
      <dgm:spPr/>
      <dgm:t>
        <a:bodyPr/>
        <a:lstStyle/>
        <a:p>
          <a:pPr>
            <a:buFont typeface="Arial" panose="020B0604020202020204" pitchFamily="34" charset="0"/>
            <a:buChar char="•"/>
          </a:pPr>
          <a:r>
            <a:rPr lang="en-CA" sz="1800" b="1" dirty="0">
              <a:solidFill>
                <a:schemeClr val="tx1"/>
              </a:solidFill>
              <a:latin typeface="Montserrat" charset="0"/>
            </a:rPr>
            <a:t>AGILITY</a:t>
          </a:r>
          <a:endParaRPr lang="en-US" sz="1800" b="1" dirty="0">
            <a:solidFill>
              <a:schemeClr val="tx1"/>
            </a:solidFill>
          </a:endParaRPr>
        </a:p>
      </dgm:t>
    </dgm:pt>
    <dgm:pt modelId="{AE662424-E16E-42A1-B694-BDAF21086396}" type="parTrans" cxnId="{7FF073CA-E500-4D22-9BAE-2B31C06A38D1}">
      <dgm:prSet/>
      <dgm:spPr/>
      <dgm:t>
        <a:bodyPr/>
        <a:lstStyle/>
        <a:p>
          <a:endParaRPr lang="en-US" sz="1600">
            <a:solidFill>
              <a:schemeClr val="tx1"/>
            </a:solidFill>
          </a:endParaRPr>
        </a:p>
      </dgm:t>
    </dgm:pt>
    <dgm:pt modelId="{9A0AAB8B-8BF8-4B8A-9067-688B8B02A549}" type="sibTrans" cxnId="{7FF073CA-E500-4D22-9BAE-2B31C06A38D1}">
      <dgm:prSet/>
      <dgm:spPr/>
      <dgm:t>
        <a:bodyPr/>
        <a:lstStyle/>
        <a:p>
          <a:endParaRPr lang="en-US" sz="1600">
            <a:solidFill>
              <a:schemeClr val="tx1"/>
            </a:solidFill>
          </a:endParaRPr>
        </a:p>
      </dgm:t>
    </dgm:pt>
    <dgm:pt modelId="{86E400EB-6131-4B08-AFB1-15D5E5F0C7A7}">
      <dgm:prSet custT="1"/>
      <dgm:spPr/>
      <dgm:t>
        <a:bodyPr/>
        <a:lstStyle/>
        <a:p>
          <a:r>
            <a:rPr lang="en-CA" sz="1400" dirty="0">
              <a:solidFill>
                <a:schemeClr val="tx1"/>
              </a:solidFill>
              <a:latin typeface="Montserrat" charset="0"/>
            </a:rPr>
            <a:t>Cloud computing empowers companies to be agile and experiment with new ideas faster/cheaper. </a:t>
          </a:r>
        </a:p>
      </dgm:t>
    </dgm:pt>
    <dgm:pt modelId="{AE27204E-BE25-4EEC-92DB-A872F666B2CA}" type="parTrans" cxnId="{D81D818D-C998-4634-B812-0154FDC4EC2B}">
      <dgm:prSet/>
      <dgm:spPr/>
      <dgm:t>
        <a:bodyPr/>
        <a:lstStyle/>
        <a:p>
          <a:endParaRPr lang="en-US" sz="1600">
            <a:solidFill>
              <a:schemeClr val="tx1"/>
            </a:solidFill>
          </a:endParaRPr>
        </a:p>
      </dgm:t>
    </dgm:pt>
    <dgm:pt modelId="{C207A77E-63B7-481E-ACF3-BCCD0F595CAC}" type="sibTrans" cxnId="{D81D818D-C998-4634-B812-0154FDC4EC2B}">
      <dgm:prSet/>
      <dgm:spPr/>
      <dgm:t>
        <a:bodyPr/>
        <a:lstStyle/>
        <a:p>
          <a:endParaRPr lang="en-US" sz="1600">
            <a:solidFill>
              <a:schemeClr val="tx1"/>
            </a:solidFill>
          </a:endParaRPr>
        </a:p>
      </dgm:t>
    </dgm:pt>
    <dgm:pt modelId="{0CB2B62F-0FCE-41CA-B0DE-49BC8607F7E2}">
      <dgm:prSet custT="1"/>
      <dgm:spPr/>
      <dgm:t>
        <a:bodyPr/>
        <a:lstStyle/>
        <a:p>
          <a:r>
            <a:rPr lang="en-CA" sz="1800" b="1" dirty="0">
              <a:solidFill>
                <a:schemeClr val="tx1"/>
              </a:solidFill>
              <a:latin typeface="Montserrat" charset="0"/>
            </a:rPr>
            <a:t>ELASTICITY</a:t>
          </a:r>
        </a:p>
      </dgm:t>
    </dgm:pt>
    <dgm:pt modelId="{BBA34DEB-7FD9-4785-8FB7-D542AA9F6F38}" type="parTrans" cxnId="{EB8B8006-7A3A-4456-919C-EAA4C18B21D4}">
      <dgm:prSet/>
      <dgm:spPr/>
      <dgm:t>
        <a:bodyPr/>
        <a:lstStyle/>
        <a:p>
          <a:endParaRPr lang="en-US" sz="1600">
            <a:solidFill>
              <a:schemeClr val="tx1"/>
            </a:solidFill>
          </a:endParaRPr>
        </a:p>
      </dgm:t>
    </dgm:pt>
    <dgm:pt modelId="{8A514B60-2A84-4F71-9F13-B6145C85C667}" type="sibTrans" cxnId="{EB8B8006-7A3A-4456-919C-EAA4C18B21D4}">
      <dgm:prSet/>
      <dgm:spPr/>
      <dgm:t>
        <a:bodyPr/>
        <a:lstStyle/>
        <a:p>
          <a:endParaRPr lang="en-US" sz="1600">
            <a:solidFill>
              <a:schemeClr val="tx1"/>
            </a:solidFill>
          </a:endParaRPr>
        </a:p>
      </dgm:t>
    </dgm:pt>
    <dgm:pt modelId="{317E7BA7-FD8A-4D62-A2B2-AD7D0FBA50D0}">
      <dgm:prSet custT="1"/>
      <dgm:spPr/>
      <dgm:t>
        <a:bodyPr/>
        <a:lstStyle/>
        <a:p>
          <a:r>
            <a:rPr lang="en-CA" sz="1400" dirty="0">
              <a:solidFill>
                <a:schemeClr val="tx1"/>
              </a:solidFill>
              <a:latin typeface="Montserrat" charset="0"/>
            </a:rPr>
            <a:t>Cloud computing allows for scaling and shrinking resources based on demand. </a:t>
          </a:r>
        </a:p>
      </dgm:t>
    </dgm:pt>
    <dgm:pt modelId="{7CC1186D-8AEF-459B-B1E8-5D2F4EAADA80}" type="parTrans" cxnId="{EE60F440-19B7-45C7-A700-59E9286D0566}">
      <dgm:prSet/>
      <dgm:spPr/>
      <dgm:t>
        <a:bodyPr/>
        <a:lstStyle/>
        <a:p>
          <a:endParaRPr lang="en-US" sz="1600">
            <a:solidFill>
              <a:schemeClr val="tx1"/>
            </a:solidFill>
          </a:endParaRPr>
        </a:p>
      </dgm:t>
    </dgm:pt>
    <dgm:pt modelId="{1A3953E1-476C-44DF-94D0-1CA164ACC692}" type="sibTrans" cxnId="{EE60F440-19B7-45C7-A700-59E9286D0566}">
      <dgm:prSet/>
      <dgm:spPr/>
      <dgm:t>
        <a:bodyPr/>
        <a:lstStyle/>
        <a:p>
          <a:endParaRPr lang="en-US" sz="1600">
            <a:solidFill>
              <a:schemeClr val="tx1"/>
            </a:solidFill>
          </a:endParaRPr>
        </a:p>
      </dgm:t>
    </dgm:pt>
    <dgm:pt modelId="{73B2121C-71F7-444A-B065-67ADDBC9A2CC}">
      <dgm:prSet custT="1"/>
      <dgm:spPr/>
      <dgm:t>
        <a:bodyPr/>
        <a:lstStyle/>
        <a:p>
          <a:r>
            <a:rPr lang="en-CA" sz="1800" b="1" dirty="0">
              <a:solidFill>
                <a:schemeClr val="tx1"/>
              </a:solidFill>
              <a:latin typeface="Montserrat" charset="0"/>
            </a:rPr>
            <a:t>COST SAVINGS</a:t>
          </a:r>
        </a:p>
      </dgm:t>
    </dgm:pt>
    <dgm:pt modelId="{B6EB6D51-A74E-4570-BFE9-B2C71861FD97}" type="parTrans" cxnId="{A8B85AF1-0D8E-45AA-AFD3-7292069904AA}">
      <dgm:prSet/>
      <dgm:spPr/>
      <dgm:t>
        <a:bodyPr/>
        <a:lstStyle/>
        <a:p>
          <a:endParaRPr lang="en-US" sz="1600">
            <a:solidFill>
              <a:schemeClr val="tx1"/>
            </a:solidFill>
          </a:endParaRPr>
        </a:p>
      </dgm:t>
    </dgm:pt>
    <dgm:pt modelId="{2BA755B1-167F-46B4-8887-3B588EEBF2D2}" type="sibTrans" cxnId="{A8B85AF1-0D8E-45AA-AFD3-7292069904AA}">
      <dgm:prSet/>
      <dgm:spPr/>
      <dgm:t>
        <a:bodyPr/>
        <a:lstStyle/>
        <a:p>
          <a:endParaRPr lang="en-US" sz="1600">
            <a:solidFill>
              <a:schemeClr val="tx1"/>
            </a:solidFill>
          </a:endParaRPr>
        </a:p>
      </dgm:t>
    </dgm:pt>
    <dgm:pt modelId="{EB9DD742-BF67-4A7E-B88A-21B880DC86FE}">
      <dgm:prSet custT="1"/>
      <dgm:spPr/>
      <dgm:t>
        <a:bodyPr/>
        <a:lstStyle/>
        <a:p>
          <a:r>
            <a:rPr lang="en-CA" sz="1400" dirty="0">
              <a:solidFill>
                <a:schemeClr val="tx1"/>
              </a:solidFill>
              <a:latin typeface="Montserrat" charset="0"/>
            </a:rPr>
            <a:t>Cloud computing trades capital expenses such as buying physical servers for variable expenses. </a:t>
          </a:r>
        </a:p>
      </dgm:t>
    </dgm:pt>
    <dgm:pt modelId="{C84D8BDE-51E0-4E8B-A7E3-241F68BAAE04}" type="parTrans" cxnId="{413D6911-C482-4323-93B4-5DFE6C66F652}">
      <dgm:prSet/>
      <dgm:spPr/>
      <dgm:t>
        <a:bodyPr/>
        <a:lstStyle/>
        <a:p>
          <a:endParaRPr lang="en-US" sz="1600">
            <a:solidFill>
              <a:schemeClr val="tx1"/>
            </a:solidFill>
          </a:endParaRPr>
        </a:p>
      </dgm:t>
    </dgm:pt>
    <dgm:pt modelId="{7D3D08D0-D50C-4706-890E-E423453BF166}" type="sibTrans" cxnId="{413D6911-C482-4323-93B4-5DFE6C66F652}">
      <dgm:prSet/>
      <dgm:spPr/>
      <dgm:t>
        <a:bodyPr/>
        <a:lstStyle/>
        <a:p>
          <a:endParaRPr lang="en-US" sz="1600">
            <a:solidFill>
              <a:schemeClr val="tx1"/>
            </a:solidFill>
          </a:endParaRPr>
        </a:p>
      </dgm:t>
    </dgm:pt>
    <dgm:pt modelId="{0534904C-1DD5-4FD1-B8D3-8B18B4893E8F}">
      <dgm:prSet custT="1"/>
      <dgm:spPr/>
      <dgm:t>
        <a:bodyPr/>
        <a:lstStyle/>
        <a:p>
          <a:r>
            <a:rPr lang="en-CA" sz="1800" b="1" dirty="0">
              <a:solidFill>
                <a:schemeClr val="tx1"/>
              </a:solidFill>
              <a:latin typeface="Montserrat" charset="0"/>
            </a:rPr>
            <a:t>DEPLOY GLOBALLY IN MINUTES</a:t>
          </a:r>
        </a:p>
      </dgm:t>
    </dgm:pt>
    <dgm:pt modelId="{E79340DC-9C99-485A-9BB8-4C24E0D5DAA4}" type="parTrans" cxnId="{08322A12-8E33-484E-B49C-91B5CF907171}">
      <dgm:prSet/>
      <dgm:spPr/>
      <dgm:t>
        <a:bodyPr/>
        <a:lstStyle/>
        <a:p>
          <a:endParaRPr lang="en-US" sz="1600">
            <a:solidFill>
              <a:schemeClr val="tx1"/>
            </a:solidFill>
          </a:endParaRPr>
        </a:p>
      </dgm:t>
    </dgm:pt>
    <dgm:pt modelId="{7A9D8E3C-EB17-4043-99BD-402990B574A9}" type="sibTrans" cxnId="{08322A12-8E33-484E-B49C-91B5CF907171}">
      <dgm:prSet/>
      <dgm:spPr/>
      <dgm:t>
        <a:bodyPr/>
        <a:lstStyle/>
        <a:p>
          <a:endParaRPr lang="en-US" sz="1600">
            <a:solidFill>
              <a:schemeClr val="tx1"/>
            </a:solidFill>
          </a:endParaRPr>
        </a:p>
      </dgm:t>
    </dgm:pt>
    <dgm:pt modelId="{AFB4C591-F75F-4E66-8672-074682BB467F}">
      <dgm:prSet custT="1"/>
      <dgm:spPr/>
      <dgm:t>
        <a:bodyPr/>
        <a:lstStyle/>
        <a:p>
          <a:r>
            <a:rPr lang="en-CA" sz="1400" dirty="0">
              <a:solidFill>
                <a:schemeClr val="tx1"/>
              </a:solidFill>
              <a:latin typeface="Montserrat" charset="0"/>
            </a:rPr>
            <a:t>AWS infrastructure is available globally and companies can deploy services anywhere in minutes. </a:t>
          </a:r>
        </a:p>
      </dgm:t>
    </dgm:pt>
    <dgm:pt modelId="{0465B7D7-E097-46E5-9C99-418154E37058}" type="parTrans" cxnId="{8FC5FFBA-2492-4D6D-A9B7-FC9E02C8377F}">
      <dgm:prSet/>
      <dgm:spPr/>
      <dgm:t>
        <a:bodyPr/>
        <a:lstStyle/>
        <a:p>
          <a:endParaRPr lang="en-US" sz="1600">
            <a:solidFill>
              <a:schemeClr val="tx1"/>
            </a:solidFill>
          </a:endParaRPr>
        </a:p>
      </dgm:t>
    </dgm:pt>
    <dgm:pt modelId="{A36A97C6-E076-481F-9EFE-07DA424D8DF0}" type="sibTrans" cxnId="{8FC5FFBA-2492-4D6D-A9B7-FC9E02C8377F}">
      <dgm:prSet/>
      <dgm:spPr/>
      <dgm:t>
        <a:bodyPr/>
        <a:lstStyle/>
        <a:p>
          <a:endParaRPr lang="en-US" sz="1600">
            <a:solidFill>
              <a:schemeClr val="tx1"/>
            </a:solidFill>
          </a:endParaRPr>
        </a:p>
      </dgm:t>
    </dgm:pt>
    <dgm:pt modelId="{85EF83FF-8B03-4F2A-922F-B4528E706F46}">
      <dgm:prSet custT="1"/>
      <dgm:spPr/>
      <dgm:t>
        <a:bodyPr/>
        <a:lstStyle/>
        <a:p>
          <a:r>
            <a:rPr lang="en-CA" sz="1400" dirty="0">
              <a:solidFill>
                <a:schemeClr val="tx1"/>
              </a:solidFill>
              <a:latin typeface="Montserrat" charset="0"/>
            </a:rPr>
            <a:t>Instead of buying physical hardware/software and setting them up which might take months, cloud computing gives companies access to compute/storage/ML that enables faster innovation. </a:t>
          </a:r>
        </a:p>
      </dgm:t>
    </dgm:pt>
    <dgm:pt modelId="{FA591ACE-EF4E-4FA9-B860-F601DABDA8EF}" type="parTrans" cxnId="{27306CD9-2D68-4C92-B2FA-279FBE1CAB5B}">
      <dgm:prSet/>
      <dgm:spPr/>
      <dgm:t>
        <a:bodyPr/>
        <a:lstStyle/>
        <a:p>
          <a:endParaRPr lang="en-US" sz="1600">
            <a:solidFill>
              <a:schemeClr val="tx1"/>
            </a:solidFill>
          </a:endParaRPr>
        </a:p>
      </dgm:t>
    </dgm:pt>
    <dgm:pt modelId="{3A1129B9-2CF1-4FB4-84DD-34C674F8387F}" type="sibTrans" cxnId="{27306CD9-2D68-4C92-B2FA-279FBE1CAB5B}">
      <dgm:prSet/>
      <dgm:spPr/>
      <dgm:t>
        <a:bodyPr/>
        <a:lstStyle/>
        <a:p>
          <a:endParaRPr lang="en-US" sz="1600">
            <a:solidFill>
              <a:schemeClr val="tx1"/>
            </a:solidFill>
          </a:endParaRPr>
        </a:p>
      </dgm:t>
    </dgm:pt>
    <dgm:pt modelId="{1CE997E0-ECE8-47BE-A013-567ACCF4160A}">
      <dgm:prSet custT="1"/>
      <dgm:spPr/>
      <dgm:t>
        <a:bodyPr/>
        <a:lstStyle/>
        <a:p>
          <a:r>
            <a:rPr lang="en-CA" sz="1400" dirty="0">
              <a:solidFill>
                <a:schemeClr val="tx1"/>
              </a:solidFill>
              <a:latin typeface="Montserrat" charset="0"/>
            </a:rPr>
            <a:t>In minutes, companies can provision and deploy resources such as compute, storage, and databases. </a:t>
          </a:r>
        </a:p>
      </dgm:t>
    </dgm:pt>
    <dgm:pt modelId="{7BBB94A9-8911-4380-AD9F-9D05E2028DDC}" type="parTrans" cxnId="{4964CF78-E59F-4C9E-AC4E-D61223130039}">
      <dgm:prSet/>
      <dgm:spPr/>
      <dgm:t>
        <a:bodyPr/>
        <a:lstStyle/>
        <a:p>
          <a:endParaRPr lang="en-US" sz="1600">
            <a:solidFill>
              <a:schemeClr val="tx1"/>
            </a:solidFill>
          </a:endParaRPr>
        </a:p>
      </dgm:t>
    </dgm:pt>
    <dgm:pt modelId="{701D08B7-C928-460B-9BC8-F2E1C268D754}" type="sibTrans" cxnId="{4964CF78-E59F-4C9E-AC4E-D61223130039}">
      <dgm:prSet/>
      <dgm:spPr/>
      <dgm:t>
        <a:bodyPr/>
        <a:lstStyle/>
        <a:p>
          <a:endParaRPr lang="en-US" sz="1600">
            <a:solidFill>
              <a:schemeClr val="tx1"/>
            </a:solidFill>
          </a:endParaRPr>
        </a:p>
      </dgm:t>
    </dgm:pt>
    <dgm:pt modelId="{74F9395C-45DB-4905-A74B-92552860D53C}">
      <dgm:prSet custT="1"/>
      <dgm:spPr/>
      <dgm:t>
        <a:bodyPr/>
        <a:lstStyle/>
        <a:p>
          <a:r>
            <a:rPr lang="en-CA" sz="1400" dirty="0">
              <a:solidFill>
                <a:schemeClr val="tx1"/>
              </a:solidFill>
              <a:latin typeface="Montserrat" charset="0"/>
            </a:rPr>
            <a:t>No need to over-provision resources up front.</a:t>
          </a:r>
        </a:p>
      </dgm:t>
    </dgm:pt>
    <dgm:pt modelId="{8283B5B4-4C49-45AB-A121-35B74996F03A}" type="parTrans" cxnId="{AADB0F13-D200-484B-9C4F-C1CD24FA7A9C}">
      <dgm:prSet/>
      <dgm:spPr/>
      <dgm:t>
        <a:bodyPr/>
        <a:lstStyle/>
        <a:p>
          <a:endParaRPr lang="en-US" sz="1600">
            <a:solidFill>
              <a:schemeClr val="tx1"/>
            </a:solidFill>
          </a:endParaRPr>
        </a:p>
      </dgm:t>
    </dgm:pt>
    <dgm:pt modelId="{A372DA8C-6278-48A5-B0BE-7CE5A95BCE94}" type="sibTrans" cxnId="{AADB0F13-D200-484B-9C4F-C1CD24FA7A9C}">
      <dgm:prSet/>
      <dgm:spPr/>
      <dgm:t>
        <a:bodyPr/>
        <a:lstStyle/>
        <a:p>
          <a:endParaRPr lang="en-US" sz="1600">
            <a:solidFill>
              <a:schemeClr val="tx1"/>
            </a:solidFill>
          </a:endParaRPr>
        </a:p>
      </dgm:t>
    </dgm:pt>
    <dgm:pt modelId="{C371F86E-F056-4E5D-9917-A0AB2895DE4F}">
      <dgm:prSet custT="1"/>
      <dgm:spPr/>
      <dgm:t>
        <a:bodyPr/>
        <a:lstStyle/>
        <a:p>
          <a:r>
            <a:rPr lang="en-CA" sz="1400" dirty="0">
              <a:solidFill>
                <a:schemeClr val="tx1"/>
              </a:solidFill>
              <a:latin typeface="Montserrat" charset="0"/>
            </a:rPr>
            <a:t>Massive savings with economies of scale. </a:t>
          </a:r>
        </a:p>
      </dgm:t>
    </dgm:pt>
    <dgm:pt modelId="{AF5C3262-BEF5-4776-8C74-0CB54E39C7DF}" type="parTrans" cxnId="{002E66F3-342D-454B-9B86-5BBA023534F2}">
      <dgm:prSet/>
      <dgm:spPr/>
      <dgm:t>
        <a:bodyPr/>
        <a:lstStyle/>
        <a:p>
          <a:endParaRPr lang="en-US" sz="1600">
            <a:solidFill>
              <a:schemeClr val="tx1"/>
            </a:solidFill>
          </a:endParaRPr>
        </a:p>
      </dgm:t>
    </dgm:pt>
    <dgm:pt modelId="{6F5A53EA-2536-4CB8-8671-EF1FF5D84185}" type="sibTrans" cxnId="{002E66F3-342D-454B-9B86-5BBA023534F2}">
      <dgm:prSet/>
      <dgm:spPr/>
      <dgm:t>
        <a:bodyPr/>
        <a:lstStyle/>
        <a:p>
          <a:endParaRPr lang="en-US" sz="1600">
            <a:solidFill>
              <a:schemeClr val="tx1"/>
            </a:solidFill>
          </a:endParaRPr>
        </a:p>
      </dgm:t>
    </dgm:pt>
    <dgm:pt modelId="{29D3F7EE-0B73-4D2C-A679-067AABEAFF7C}">
      <dgm:prSet custT="1"/>
      <dgm:spPr/>
      <dgm:t>
        <a:bodyPr/>
        <a:lstStyle/>
        <a:p>
          <a:r>
            <a:rPr lang="en-CA" sz="1400" dirty="0">
              <a:solidFill>
                <a:schemeClr val="tx1"/>
              </a:solidFill>
              <a:latin typeface="Montserrat" charset="0"/>
            </a:rPr>
            <a:t>Placing applications near the customer is critical to improve latency and performance. </a:t>
          </a:r>
        </a:p>
      </dgm:t>
    </dgm:pt>
    <dgm:pt modelId="{A4610BAF-51F2-428A-BA88-644C85DD27E6}" type="parTrans" cxnId="{30F85A2D-E5E7-4C68-8685-9D071DFAF21B}">
      <dgm:prSet/>
      <dgm:spPr/>
      <dgm:t>
        <a:bodyPr/>
        <a:lstStyle/>
        <a:p>
          <a:endParaRPr lang="en-US" sz="1600">
            <a:solidFill>
              <a:schemeClr val="tx1"/>
            </a:solidFill>
          </a:endParaRPr>
        </a:p>
      </dgm:t>
    </dgm:pt>
    <dgm:pt modelId="{33C75B23-8DBB-4009-A229-20BC926EE66C}" type="sibTrans" cxnId="{30F85A2D-E5E7-4C68-8685-9D071DFAF21B}">
      <dgm:prSet/>
      <dgm:spPr/>
      <dgm:t>
        <a:bodyPr/>
        <a:lstStyle/>
        <a:p>
          <a:endParaRPr lang="en-US" sz="1600">
            <a:solidFill>
              <a:schemeClr val="tx1"/>
            </a:solidFill>
          </a:endParaRPr>
        </a:p>
      </dgm:t>
    </dgm:pt>
    <dgm:pt modelId="{788058A0-F478-46F8-A5C9-98AFC833B531}" type="pres">
      <dgm:prSet presAssocID="{144C5E8E-9ED6-4249-8BCC-60F3F74FBADB}" presName="linear" presStyleCnt="0">
        <dgm:presLayoutVars>
          <dgm:animLvl val="lvl"/>
          <dgm:resizeHandles val="exact"/>
        </dgm:presLayoutVars>
      </dgm:prSet>
      <dgm:spPr/>
    </dgm:pt>
    <dgm:pt modelId="{35AAC31A-05E9-4FB2-BCE5-ABCA01401EA8}" type="pres">
      <dgm:prSet presAssocID="{409887B3-97F5-4A40-B095-B8085D43119E}" presName="parentText" presStyleLbl="node1" presStyleIdx="0" presStyleCnt="4">
        <dgm:presLayoutVars>
          <dgm:chMax val="0"/>
          <dgm:bulletEnabled val="1"/>
        </dgm:presLayoutVars>
      </dgm:prSet>
      <dgm:spPr/>
    </dgm:pt>
    <dgm:pt modelId="{7A1899DC-AC8F-48AD-B883-B941A0738A09}" type="pres">
      <dgm:prSet presAssocID="{409887B3-97F5-4A40-B095-B8085D43119E}" presName="childText" presStyleLbl="revTx" presStyleIdx="0" presStyleCnt="4">
        <dgm:presLayoutVars>
          <dgm:bulletEnabled val="1"/>
        </dgm:presLayoutVars>
      </dgm:prSet>
      <dgm:spPr/>
    </dgm:pt>
    <dgm:pt modelId="{FC787ACA-3ED8-41E8-8393-74CC30B37A8D}" type="pres">
      <dgm:prSet presAssocID="{0CB2B62F-0FCE-41CA-B0DE-49BC8607F7E2}" presName="parentText" presStyleLbl="node1" presStyleIdx="1" presStyleCnt="4">
        <dgm:presLayoutVars>
          <dgm:chMax val="0"/>
          <dgm:bulletEnabled val="1"/>
        </dgm:presLayoutVars>
      </dgm:prSet>
      <dgm:spPr/>
    </dgm:pt>
    <dgm:pt modelId="{318328DB-FAEF-4211-97E4-32D148A77C17}" type="pres">
      <dgm:prSet presAssocID="{0CB2B62F-0FCE-41CA-B0DE-49BC8607F7E2}" presName="childText" presStyleLbl="revTx" presStyleIdx="1" presStyleCnt="4">
        <dgm:presLayoutVars>
          <dgm:bulletEnabled val="1"/>
        </dgm:presLayoutVars>
      </dgm:prSet>
      <dgm:spPr/>
    </dgm:pt>
    <dgm:pt modelId="{D78C655C-CDF6-4653-80EB-8BB9619BCAE0}" type="pres">
      <dgm:prSet presAssocID="{73B2121C-71F7-444A-B065-67ADDBC9A2CC}" presName="parentText" presStyleLbl="node1" presStyleIdx="2" presStyleCnt="4">
        <dgm:presLayoutVars>
          <dgm:chMax val="0"/>
          <dgm:bulletEnabled val="1"/>
        </dgm:presLayoutVars>
      </dgm:prSet>
      <dgm:spPr/>
    </dgm:pt>
    <dgm:pt modelId="{E27005D0-494B-465B-8F6D-9291C88E0C1C}" type="pres">
      <dgm:prSet presAssocID="{73B2121C-71F7-444A-B065-67ADDBC9A2CC}" presName="childText" presStyleLbl="revTx" presStyleIdx="2" presStyleCnt="4">
        <dgm:presLayoutVars>
          <dgm:bulletEnabled val="1"/>
        </dgm:presLayoutVars>
      </dgm:prSet>
      <dgm:spPr/>
    </dgm:pt>
    <dgm:pt modelId="{34A82ED2-91D1-4923-8F01-7A2DAD93F190}" type="pres">
      <dgm:prSet presAssocID="{0534904C-1DD5-4FD1-B8D3-8B18B4893E8F}" presName="parentText" presStyleLbl="node1" presStyleIdx="3" presStyleCnt="4">
        <dgm:presLayoutVars>
          <dgm:chMax val="0"/>
          <dgm:bulletEnabled val="1"/>
        </dgm:presLayoutVars>
      </dgm:prSet>
      <dgm:spPr/>
    </dgm:pt>
    <dgm:pt modelId="{D64BD6E4-4296-4889-B8CB-5DE0BDA82C59}" type="pres">
      <dgm:prSet presAssocID="{0534904C-1DD5-4FD1-B8D3-8B18B4893E8F}" presName="childText" presStyleLbl="revTx" presStyleIdx="3" presStyleCnt="4">
        <dgm:presLayoutVars>
          <dgm:bulletEnabled val="1"/>
        </dgm:presLayoutVars>
      </dgm:prSet>
      <dgm:spPr/>
    </dgm:pt>
  </dgm:ptLst>
  <dgm:cxnLst>
    <dgm:cxn modelId="{5A473E05-4437-42E4-95CD-30A8D73E2F9C}" type="presOf" srcId="{C371F86E-F056-4E5D-9917-A0AB2895DE4F}" destId="{E27005D0-494B-465B-8F6D-9291C88E0C1C}" srcOrd="0" destOrd="1" presId="urn:microsoft.com/office/officeart/2005/8/layout/vList2"/>
    <dgm:cxn modelId="{3B488A05-4345-4352-AC5E-5D15A097BC88}" type="presOf" srcId="{73B2121C-71F7-444A-B065-67ADDBC9A2CC}" destId="{D78C655C-CDF6-4653-80EB-8BB9619BCAE0}" srcOrd="0" destOrd="0" presId="urn:microsoft.com/office/officeart/2005/8/layout/vList2"/>
    <dgm:cxn modelId="{BC681806-E997-4C92-9F44-BEB633A591BD}" type="presOf" srcId="{1CE997E0-ECE8-47BE-A013-567ACCF4160A}" destId="{7A1899DC-AC8F-48AD-B883-B941A0738A09}" srcOrd="0" destOrd="2" presId="urn:microsoft.com/office/officeart/2005/8/layout/vList2"/>
    <dgm:cxn modelId="{EB8B8006-7A3A-4456-919C-EAA4C18B21D4}" srcId="{144C5E8E-9ED6-4249-8BCC-60F3F74FBADB}" destId="{0CB2B62F-0FCE-41CA-B0DE-49BC8607F7E2}" srcOrd="1" destOrd="0" parTransId="{BBA34DEB-7FD9-4785-8FB7-D542AA9F6F38}" sibTransId="{8A514B60-2A84-4F71-9F13-B6145C85C667}"/>
    <dgm:cxn modelId="{51D78F10-8003-475D-AB23-419F40881974}" type="presOf" srcId="{86E400EB-6131-4B08-AFB1-15D5E5F0C7A7}" destId="{7A1899DC-AC8F-48AD-B883-B941A0738A09}" srcOrd="0" destOrd="0" presId="urn:microsoft.com/office/officeart/2005/8/layout/vList2"/>
    <dgm:cxn modelId="{413D6911-C482-4323-93B4-5DFE6C66F652}" srcId="{73B2121C-71F7-444A-B065-67ADDBC9A2CC}" destId="{EB9DD742-BF67-4A7E-B88A-21B880DC86FE}" srcOrd="0" destOrd="0" parTransId="{C84D8BDE-51E0-4E8B-A7E3-241F68BAAE04}" sibTransId="{7D3D08D0-D50C-4706-890E-E423453BF166}"/>
    <dgm:cxn modelId="{08322A12-8E33-484E-B49C-91B5CF907171}" srcId="{144C5E8E-9ED6-4249-8BCC-60F3F74FBADB}" destId="{0534904C-1DD5-4FD1-B8D3-8B18B4893E8F}" srcOrd="3" destOrd="0" parTransId="{E79340DC-9C99-485A-9BB8-4C24E0D5DAA4}" sibTransId="{7A9D8E3C-EB17-4043-99BD-402990B574A9}"/>
    <dgm:cxn modelId="{AADB0F13-D200-484B-9C4F-C1CD24FA7A9C}" srcId="{0CB2B62F-0FCE-41CA-B0DE-49BC8607F7E2}" destId="{74F9395C-45DB-4905-A74B-92552860D53C}" srcOrd="1" destOrd="0" parTransId="{8283B5B4-4C49-45AB-A121-35B74996F03A}" sibTransId="{A372DA8C-6278-48A5-B0BE-7CE5A95BCE94}"/>
    <dgm:cxn modelId="{E1D3AC14-16CE-4DD6-A83E-D018D2D16B89}" type="presOf" srcId="{144C5E8E-9ED6-4249-8BCC-60F3F74FBADB}" destId="{788058A0-F478-46F8-A5C9-98AFC833B531}" srcOrd="0" destOrd="0" presId="urn:microsoft.com/office/officeart/2005/8/layout/vList2"/>
    <dgm:cxn modelId="{30F85A2D-E5E7-4C68-8685-9D071DFAF21B}" srcId="{0534904C-1DD5-4FD1-B8D3-8B18B4893E8F}" destId="{29D3F7EE-0B73-4D2C-A679-067AABEAFF7C}" srcOrd="1" destOrd="0" parTransId="{A4610BAF-51F2-428A-BA88-644C85DD27E6}" sibTransId="{33C75B23-8DBB-4009-A229-20BC926EE66C}"/>
    <dgm:cxn modelId="{36C10230-31EF-4235-A4CD-0980C7956393}" type="presOf" srcId="{85EF83FF-8B03-4F2A-922F-B4528E706F46}" destId="{7A1899DC-AC8F-48AD-B883-B941A0738A09}" srcOrd="0" destOrd="1" presId="urn:microsoft.com/office/officeart/2005/8/layout/vList2"/>
    <dgm:cxn modelId="{64DA6D30-51CF-47CC-84A4-CB604BB013FC}" type="presOf" srcId="{317E7BA7-FD8A-4D62-A2B2-AD7D0FBA50D0}" destId="{318328DB-FAEF-4211-97E4-32D148A77C17}" srcOrd="0" destOrd="0" presId="urn:microsoft.com/office/officeart/2005/8/layout/vList2"/>
    <dgm:cxn modelId="{5CBC603A-8D00-4F0B-8575-CDA6E106767D}" type="presOf" srcId="{409887B3-97F5-4A40-B095-B8085D43119E}" destId="{35AAC31A-05E9-4FB2-BCE5-ABCA01401EA8}" srcOrd="0" destOrd="0" presId="urn:microsoft.com/office/officeart/2005/8/layout/vList2"/>
    <dgm:cxn modelId="{EE60F440-19B7-45C7-A700-59E9286D0566}" srcId="{0CB2B62F-0FCE-41CA-B0DE-49BC8607F7E2}" destId="{317E7BA7-FD8A-4D62-A2B2-AD7D0FBA50D0}" srcOrd="0" destOrd="0" parTransId="{7CC1186D-8AEF-459B-B1E8-5D2F4EAADA80}" sibTransId="{1A3953E1-476C-44DF-94D0-1CA164ACC692}"/>
    <dgm:cxn modelId="{32354661-C800-456D-816F-A8AE18CF353A}" type="presOf" srcId="{29D3F7EE-0B73-4D2C-A679-067AABEAFF7C}" destId="{D64BD6E4-4296-4889-B8CB-5DE0BDA82C59}" srcOrd="0" destOrd="1" presId="urn:microsoft.com/office/officeart/2005/8/layout/vList2"/>
    <dgm:cxn modelId="{C05FF157-8620-4433-B19C-9A7718E29EC5}" type="presOf" srcId="{74F9395C-45DB-4905-A74B-92552860D53C}" destId="{318328DB-FAEF-4211-97E4-32D148A77C17}" srcOrd="0" destOrd="1" presId="urn:microsoft.com/office/officeart/2005/8/layout/vList2"/>
    <dgm:cxn modelId="{4964CF78-E59F-4C9E-AC4E-D61223130039}" srcId="{409887B3-97F5-4A40-B095-B8085D43119E}" destId="{1CE997E0-ECE8-47BE-A013-567ACCF4160A}" srcOrd="2" destOrd="0" parTransId="{7BBB94A9-8911-4380-AD9F-9D05E2028DDC}" sibTransId="{701D08B7-C928-460B-9BC8-F2E1C268D754}"/>
    <dgm:cxn modelId="{D81D818D-C998-4634-B812-0154FDC4EC2B}" srcId="{409887B3-97F5-4A40-B095-B8085D43119E}" destId="{86E400EB-6131-4B08-AFB1-15D5E5F0C7A7}" srcOrd="0" destOrd="0" parTransId="{AE27204E-BE25-4EEC-92DB-A872F666B2CA}" sibTransId="{C207A77E-63B7-481E-ACF3-BCCD0F595CAC}"/>
    <dgm:cxn modelId="{8FC5FFBA-2492-4D6D-A9B7-FC9E02C8377F}" srcId="{0534904C-1DD5-4FD1-B8D3-8B18B4893E8F}" destId="{AFB4C591-F75F-4E66-8672-074682BB467F}" srcOrd="0" destOrd="0" parTransId="{0465B7D7-E097-46E5-9C99-418154E37058}" sibTransId="{A36A97C6-E076-481F-9EFE-07DA424D8DF0}"/>
    <dgm:cxn modelId="{D0F794C5-7059-4D9D-A199-520074061E27}" type="presOf" srcId="{AFB4C591-F75F-4E66-8672-074682BB467F}" destId="{D64BD6E4-4296-4889-B8CB-5DE0BDA82C59}" srcOrd="0" destOrd="0" presId="urn:microsoft.com/office/officeart/2005/8/layout/vList2"/>
    <dgm:cxn modelId="{7FF073CA-E500-4D22-9BAE-2B31C06A38D1}" srcId="{144C5E8E-9ED6-4249-8BCC-60F3F74FBADB}" destId="{409887B3-97F5-4A40-B095-B8085D43119E}" srcOrd="0" destOrd="0" parTransId="{AE662424-E16E-42A1-B694-BDAF21086396}" sibTransId="{9A0AAB8B-8BF8-4B8A-9067-688B8B02A549}"/>
    <dgm:cxn modelId="{66AB0FD3-2ADE-4F2C-9290-47F07A1E84B7}" type="presOf" srcId="{EB9DD742-BF67-4A7E-B88A-21B880DC86FE}" destId="{E27005D0-494B-465B-8F6D-9291C88E0C1C}" srcOrd="0" destOrd="0" presId="urn:microsoft.com/office/officeart/2005/8/layout/vList2"/>
    <dgm:cxn modelId="{27306CD9-2D68-4C92-B2FA-279FBE1CAB5B}" srcId="{409887B3-97F5-4A40-B095-B8085D43119E}" destId="{85EF83FF-8B03-4F2A-922F-B4528E706F46}" srcOrd="1" destOrd="0" parTransId="{FA591ACE-EF4E-4FA9-B860-F601DABDA8EF}" sibTransId="{3A1129B9-2CF1-4FB4-84DD-34C674F8387F}"/>
    <dgm:cxn modelId="{3906E3E0-8B0E-49AA-BCF2-077832C3F9AC}" type="presOf" srcId="{0534904C-1DD5-4FD1-B8D3-8B18B4893E8F}" destId="{34A82ED2-91D1-4923-8F01-7A2DAD93F190}" srcOrd="0" destOrd="0" presId="urn:microsoft.com/office/officeart/2005/8/layout/vList2"/>
    <dgm:cxn modelId="{B1FE60E4-0A74-4916-B763-48ACB2EBADEF}" type="presOf" srcId="{0CB2B62F-0FCE-41CA-B0DE-49BC8607F7E2}" destId="{FC787ACA-3ED8-41E8-8393-74CC30B37A8D}" srcOrd="0" destOrd="0" presId="urn:microsoft.com/office/officeart/2005/8/layout/vList2"/>
    <dgm:cxn modelId="{A8B85AF1-0D8E-45AA-AFD3-7292069904AA}" srcId="{144C5E8E-9ED6-4249-8BCC-60F3F74FBADB}" destId="{73B2121C-71F7-444A-B065-67ADDBC9A2CC}" srcOrd="2" destOrd="0" parTransId="{B6EB6D51-A74E-4570-BFE9-B2C71861FD97}" sibTransId="{2BA755B1-167F-46B4-8887-3B588EEBF2D2}"/>
    <dgm:cxn modelId="{002E66F3-342D-454B-9B86-5BBA023534F2}" srcId="{73B2121C-71F7-444A-B065-67ADDBC9A2CC}" destId="{C371F86E-F056-4E5D-9917-A0AB2895DE4F}" srcOrd="1" destOrd="0" parTransId="{AF5C3262-BEF5-4776-8C74-0CB54E39C7DF}" sibTransId="{6F5A53EA-2536-4CB8-8671-EF1FF5D84185}"/>
    <dgm:cxn modelId="{9363CBF5-3304-4A7E-8A26-CF6FD6C822DD}" type="presParOf" srcId="{788058A0-F478-46F8-A5C9-98AFC833B531}" destId="{35AAC31A-05E9-4FB2-BCE5-ABCA01401EA8}" srcOrd="0" destOrd="0" presId="urn:microsoft.com/office/officeart/2005/8/layout/vList2"/>
    <dgm:cxn modelId="{11E2B436-E31A-428D-AFCA-86B1F53E1AAB}" type="presParOf" srcId="{788058A0-F478-46F8-A5C9-98AFC833B531}" destId="{7A1899DC-AC8F-48AD-B883-B941A0738A09}" srcOrd="1" destOrd="0" presId="urn:microsoft.com/office/officeart/2005/8/layout/vList2"/>
    <dgm:cxn modelId="{E7F581DD-C961-4AB1-BE77-2F4EB1D7EBEF}" type="presParOf" srcId="{788058A0-F478-46F8-A5C9-98AFC833B531}" destId="{FC787ACA-3ED8-41E8-8393-74CC30B37A8D}" srcOrd="2" destOrd="0" presId="urn:microsoft.com/office/officeart/2005/8/layout/vList2"/>
    <dgm:cxn modelId="{B1CA6822-9FB6-49A1-BF3F-FF9D3BD761F3}" type="presParOf" srcId="{788058A0-F478-46F8-A5C9-98AFC833B531}" destId="{318328DB-FAEF-4211-97E4-32D148A77C17}" srcOrd="3" destOrd="0" presId="urn:microsoft.com/office/officeart/2005/8/layout/vList2"/>
    <dgm:cxn modelId="{2153AB8E-793E-4276-B4F0-80026F0B6F9F}" type="presParOf" srcId="{788058A0-F478-46F8-A5C9-98AFC833B531}" destId="{D78C655C-CDF6-4653-80EB-8BB9619BCAE0}" srcOrd="4" destOrd="0" presId="urn:microsoft.com/office/officeart/2005/8/layout/vList2"/>
    <dgm:cxn modelId="{4EA5EC41-7897-448C-BF8E-7D10ADB0F2B9}" type="presParOf" srcId="{788058A0-F478-46F8-A5C9-98AFC833B531}" destId="{E27005D0-494B-465B-8F6D-9291C88E0C1C}" srcOrd="5" destOrd="0" presId="urn:microsoft.com/office/officeart/2005/8/layout/vList2"/>
    <dgm:cxn modelId="{72A54797-B08B-4C33-A0D9-4F9F6A4A24CC}" type="presParOf" srcId="{788058A0-F478-46F8-A5C9-98AFC833B531}" destId="{34A82ED2-91D1-4923-8F01-7A2DAD93F190}" srcOrd="6" destOrd="0" presId="urn:microsoft.com/office/officeart/2005/8/layout/vList2"/>
    <dgm:cxn modelId="{DB34FAB5-5191-4D65-BDB4-24D482789F82}" type="presParOf" srcId="{788058A0-F478-46F8-A5C9-98AFC833B531}" destId="{D64BD6E4-4296-4889-B8CB-5DE0BDA82C5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1642E-AB94-423D-BEEE-276EE3114F37}">
      <dsp:nvSpPr>
        <dsp:cNvPr id="0" name=""/>
        <dsp:cNvSpPr/>
      </dsp:nvSpPr>
      <dsp:spPr>
        <a:xfrm>
          <a:off x="1501147" y="477040"/>
          <a:ext cx="3925857" cy="3925857"/>
        </a:xfrm>
        <a:prstGeom prst="pie">
          <a:avLst>
            <a:gd name="adj1" fmla="val 16200000"/>
            <a:gd name="adj2" fmla="val 19285716"/>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CA" sz="1600" b="1" kern="1200">
              <a:solidFill>
                <a:schemeClr val="tx1"/>
              </a:solidFill>
            </a:rPr>
            <a:t>Compute</a:t>
          </a:r>
          <a:endParaRPr lang="en-US" sz="1600" b="1" kern="1200" dirty="0">
            <a:solidFill>
              <a:schemeClr val="tx1"/>
            </a:solidFill>
          </a:endParaRPr>
        </a:p>
      </dsp:txBody>
      <dsp:txXfrm>
        <a:off x="3502867" y="850931"/>
        <a:ext cx="1074937" cy="677677"/>
      </dsp:txXfrm>
    </dsp:sp>
    <dsp:sp modelId="{F4072578-93B8-4C79-99BC-A30E74402335}">
      <dsp:nvSpPr>
        <dsp:cNvPr id="0" name=""/>
        <dsp:cNvSpPr/>
      </dsp:nvSpPr>
      <dsp:spPr>
        <a:xfrm>
          <a:off x="1499289" y="479048"/>
          <a:ext cx="3925857" cy="3925857"/>
        </a:xfrm>
        <a:prstGeom prst="pie">
          <a:avLst>
            <a:gd name="adj1" fmla="val 19285716"/>
            <a:gd name="adj2" fmla="val 771428"/>
          </a:avLst>
        </a:prstGeom>
        <a:solidFill>
          <a:schemeClr val="accent4">
            <a:shade val="50000"/>
            <a:hueOff val="-169773"/>
            <a:satOff val="0"/>
            <a:lumOff val="138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Storage</a:t>
          </a:r>
          <a:endParaRPr lang="en-CA" sz="1600" b="1" kern="1200" dirty="0">
            <a:solidFill>
              <a:schemeClr val="tx1"/>
            </a:solidFill>
          </a:endParaRPr>
        </a:p>
      </dsp:txBody>
      <dsp:txXfrm>
        <a:off x="4186632" y="1881140"/>
        <a:ext cx="1140368" cy="724414"/>
      </dsp:txXfrm>
    </dsp:sp>
    <dsp:sp modelId="{4A7D7910-2C22-4F1E-9A11-6339D74CE89F}">
      <dsp:nvSpPr>
        <dsp:cNvPr id="0" name=""/>
        <dsp:cNvSpPr/>
      </dsp:nvSpPr>
      <dsp:spPr>
        <a:xfrm>
          <a:off x="1499289" y="479048"/>
          <a:ext cx="3925857" cy="3925857"/>
        </a:xfrm>
        <a:prstGeom prst="pie">
          <a:avLst>
            <a:gd name="adj1" fmla="val 771428"/>
            <a:gd name="adj2" fmla="val 3857143"/>
          </a:avLst>
        </a:prstGeom>
        <a:solidFill>
          <a:schemeClr val="accent4">
            <a:shade val="50000"/>
            <a:hueOff val="-339545"/>
            <a:satOff val="0"/>
            <a:lumOff val="276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Databases </a:t>
          </a:r>
          <a:endParaRPr lang="en-CA" sz="1600" b="1" kern="1200" dirty="0">
            <a:solidFill>
              <a:schemeClr val="tx1"/>
            </a:solidFill>
          </a:endParaRPr>
        </a:p>
      </dsp:txBody>
      <dsp:txXfrm>
        <a:off x="4023054" y="2815868"/>
        <a:ext cx="1028200" cy="747782"/>
      </dsp:txXfrm>
    </dsp:sp>
    <dsp:sp modelId="{A733A52A-AD38-4D39-B3EE-466CB89999BF}">
      <dsp:nvSpPr>
        <dsp:cNvPr id="0" name=""/>
        <dsp:cNvSpPr/>
      </dsp:nvSpPr>
      <dsp:spPr>
        <a:xfrm>
          <a:off x="1499289" y="479048"/>
          <a:ext cx="3925857" cy="3925857"/>
        </a:xfrm>
        <a:prstGeom prst="pie">
          <a:avLst>
            <a:gd name="adj1" fmla="val 3857226"/>
            <a:gd name="adj2" fmla="val 6942858"/>
          </a:avLst>
        </a:prstGeom>
        <a:solidFill>
          <a:schemeClr val="accent4">
            <a:shade val="50000"/>
            <a:hueOff val="-509318"/>
            <a:satOff val="0"/>
            <a:lumOff val="414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Networking </a:t>
          </a:r>
          <a:endParaRPr lang="en-CA" sz="1600" b="1" kern="1200" dirty="0">
            <a:solidFill>
              <a:schemeClr val="tx1"/>
            </a:solidFill>
          </a:endParaRPr>
        </a:p>
      </dsp:txBody>
      <dsp:txXfrm>
        <a:off x="2936433" y="3563650"/>
        <a:ext cx="1051569" cy="747782"/>
      </dsp:txXfrm>
    </dsp:sp>
    <dsp:sp modelId="{EE788581-8AFC-4790-9515-6C32AB5C03C8}">
      <dsp:nvSpPr>
        <dsp:cNvPr id="0" name=""/>
        <dsp:cNvSpPr/>
      </dsp:nvSpPr>
      <dsp:spPr>
        <a:xfrm>
          <a:off x="1499289" y="479048"/>
          <a:ext cx="3925857" cy="3925857"/>
        </a:xfrm>
        <a:prstGeom prst="pie">
          <a:avLst>
            <a:gd name="adj1" fmla="val 6942858"/>
            <a:gd name="adj2" fmla="val 10028574"/>
          </a:avLst>
        </a:prstGeom>
        <a:solidFill>
          <a:schemeClr val="accent4">
            <a:shade val="50000"/>
            <a:hueOff val="-509318"/>
            <a:satOff val="0"/>
            <a:lumOff val="414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Analytics </a:t>
          </a:r>
          <a:endParaRPr lang="en-CA" sz="1600" b="1" kern="1200" dirty="0">
            <a:solidFill>
              <a:schemeClr val="tx1"/>
            </a:solidFill>
          </a:endParaRPr>
        </a:p>
      </dsp:txBody>
      <dsp:txXfrm>
        <a:off x="1873180" y="2815868"/>
        <a:ext cx="1028200" cy="747782"/>
      </dsp:txXfrm>
    </dsp:sp>
    <dsp:sp modelId="{FFEC7A1B-B185-4CB9-B16D-890E90E18F77}">
      <dsp:nvSpPr>
        <dsp:cNvPr id="0" name=""/>
        <dsp:cNvSpPr/>
      </dsp:nvSpPr>
      <dsp:spPr>
        <a:xfrm>
          <a:off x="1499289" y="479048"/>
          <a:ext cx="3925857" cy="3925857"/>
        </a:xfrm>
        <a:prstGeom prst="pie">
          <a:avLst>
            <a:gd name="adj1" fmla="val 10028574"/>
            <a:gd name="adj2" fmla="val 13114284"/>
          </a:avLst>
        </a:prstGeom>
        <a:solidFill>
          <a:schemeClr val="accent4">
            <a:shade val="50000"/>
            <a:hueOff val="-339545"/>
            <a:satOff val="0"/>
            <a:lumOff val="276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Machine learning &amp; Artificial intelligence (AI)</a:t>
          </a:r>
          <a:endParaRPr lang="en-CA" sz="1600" b="1" kern="1200" dirty="0">
            <a:solidFill>
              <a:schemeClr val="tx1"/>
            </a:solidFill>
          </a:endParaRPr>
        </a:p>
      </dsp:txBody>
      <dsp:txXfrm>
        <a:off x="1597435" y="1881140"/>
        <a:ext cx="1140368" cy="724414"/>
      </dsp:txXfrm>
    </dsp:sp>
    <dsp:sp modelId="{3D64F972-1F83-431B-8700-56260E70E517}">
      <dsp:nvSpPr>
        <dsp:cNvPr id="0" name=""/>
        <dsp:cNvSpPr/>
      </dsp:nvSpPr>
      <dsp:spPr>
        <a:xfrm>
          <a:off x="1499289" y="479048"/>
          <a:ext cx="3925857" cy="3925857"/>
        </a:xfrm>
        <a:prstGeom prst="pie">
          <a:avLst>
            <a:gd name="adj1" fmla="val 13114284"/>
            <a:gd name="adj2" fmla="val 16200000"/>
          </a:avLst>
        </a:prstGeom>
        <a:solidFill>
          <a:schemeClr val="accent4">
            <a:shade val="50000"/>
            <a:hueOff val="-169773"/>
            <a:satOff val="0"/>
            <a:lumOff val="138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b="1" kern="1200">
              <a:solidFill>
                <a:schemeClr val="tx1"/>
              </a:solidFill>
            </a:rPr>
            <a:t>Internet of Things (IoT)</a:t>
          </a:r>
          <a:endParaRPr lang="en-CA" sz="1600" b="1" kern="1200" dirty="0">
            <a:solidFill>
              <a:schemeClr val="tx1"/>
            </a:solidFill>
          </a:endParaRPr>
        </a:p>
      </dsp:txBody>
      <dsp:txXfrm>
        <a:off x="2349891" y="852939"/>
        <a:ext cx="1074937" cy="67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AC31A-05E9-4FB2-BCE5-ABCA01401EA8}">
      <dsp:nvSpPr>
        <dsp:cNvPr id="0" name=""/>
        <dsp:cNvSpPr/>
      </dsp:nvSpPr>
      <dsp:spPr>
        <a:xfrm>
          <a:off x="0" y="18700"/>
          <a:ext cx="9629894" cy="636480"/>
        </a:xfrm>
        <a:prstGeom prst="roundRect">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CA" sz="1800" b="1" kern="1200" dirty="0">
              <a:solidFill>
                <a:schemeClr val="tx1"/>
              </a:solidFill>
              <a:latin typeface="Montserrat" charset="0"/>
            </a:rPr>
            <a:t>AGILITY</a:t>
          </a:r>
          <a:endParaRPr lang="en-US" sz="1800" b="1" kern="1200" dirty="0">
            <a:solidFill>
              <a:schemeClr val="tx1"/>
            </a:solidFill>
          </a:endParaRPr>
        </a:p>
      </dsp:txBody>
      <dsp:txXfrm>
        <a:off x="31070" y="49770"/>
        <a:ext cx="9567754" cy="574340"/>
      </dsp:txXfrm>
    </dsp:sp>
    <dsp:sp modelId="{7A1899DC-AC8F-48AD-B883-B941A0738A09}">
      <dsp:nvSpPr>
        <dsp:cNvPr id="0" name=""/>
        <dsp:cNvSpPr/>
      </dsp:nvSpPr>
      <dsp:spPr>
        <a:xfrm>
          <a:off x="0" y="655180"/>
          <a:ext cx="9629894"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4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Cloud computing empowers companies to be agile and experiment with new ideas faster/cheaper. </a:t>
          </a:r>
        </a:p>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Instead of buying physical hardware/software and setting them up which might take months, cloud computing gives companies access to compute/storage/ML that enables faster innovation. </a:t>
          </a:r>
        </a:p>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In minutes, companies can provision and deploy resources such as compute, storage, and databases. </a:t>
          </a:r>
        </a:p>
      </dsp:txBody>
      <dsp:txXfrm>
        <a:off x="0" y="655180"/>
        <a:ext cx="9629894" cy="914940"/>
      </dsp:txXfrm>
    </dsp:sp>
    <dsp:sp modelId="{FC787ACA-3ED8-41E8-8393-74CC30B37A8D}">
      <dsp:nvSpPr>
        <dsp:cNvPr id="0" name=""/>
        <dsp:cNvSpPr/>
      </dsp:nvSpPr>
      <dsp:spPr>
        <a:xfrm>
          <a:off x="0" y="1570120"/>
          <a:ext cx="9629894" cy="636480"/>
        </a:xfrm>
        <a:prstGeom prst="roundRect">
          <a:avLst/>
        </a:prstGeom>
        <a:solidFill>
          <a:schemeClr val="accent4">
            <a:shade val="50000"/>
            <a:hueOff val="-297102"/>
            <a:satOff val="0"/>
            <a:lumOff val="24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kern="1200" dirty="0">
              <a:solidFill>
                <a:schemeClr val="tx1"/>
              </a:solidFill>
              <a:latin typeface="Montserrat" charset="0"/>
            </a:rPr>
            <a:t>ELASTICITY</a:t>
          </a:r>
        </a:p>
      </dsp:txBody>
      <dsp:txXfrm>
        <a:off x="31070" y="1601190"/>
        <a:ext cx="9567754" cy="574340"/>
      </dsp:txXfrm>
    </dsp:sp>
    <dsp:sp modelId="{318328DB-FAEF-4211-97E4-32D148A77C17}">
      <dsp:nvSpPr>
        <dsp:cNvPr id="0" name=""/>
        <dsp:cNvSpPr/>
      </dsp:nvSpPr>
      <dsp:spPr>
        <a:xfrm>
          <a:off x="0" y="2206600"/>
          <a:ext cx="9629894"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4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Cloud computing allows for scaling and shrinking resources based on demand. </a:t>
          </a:r>
        </a:p>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No need to over-provision resources up front.</a:t>
          </a:r>
        </a:p>
      </dsp:txBody>
      <dsp:txXfrm>
        <a:off x="0" y="2206600"/>
        <a:ext cx="9629894" cy="563040"/>
      </dsp:txXfrm>
    </dsp:sp>
    <dsp:sp modelId="{D78C655C-CDF6-4653-80EB-8BB9619BCAE0}">
      <dsp:nvSpPr>
        <dsp:cNvPr id="0" name=""/>
        <dsp:cNvSpPr/>
      </dsp:nvSpPr>
      <dsp:spPr>
        <a:xfrm>
          <a:off x="0" y="2769640"/>
          <a:ext cx="9629894" cy="636480"/>
        </a:xfrm>
        <a:prstGeom prst="roundRect">
          <a:avLst/>
        </a:prstGeom>
        <a:solidFill>
          <a:schemeClr val="accent4">
            <a:shade val="50000"/>
            <a:hueOff val="-594204"/>
            <a:satOff val="0"/>
            <a:lumOff val="483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kern="1200" dirty="0">
              <a:solidFill>
                <a:schemeClr val="tx1"/>
              </a:solidFill>
              <a:latin typeface="Montserrat" charset="0"/>
            </a:rPr>
            <a:t>COST SAVINGS</a:t>
          </a:r>
        </a:p>
      </dsp:txBody>
      <dsp:txXfrm>
        <a:off x="31070" y="2800710"/>
        <a:ext cx="9567754" cy="574340"/>
      </dsp:txXfrm>
    </dsp:sp>
    <dsp:sp modelId="{E27005D0-494B-465B-8F6D-9291C88E0C1C}">
      <dsp:nvSpPr>
        <dsp:cNvPr id="0" name=""/>
        <dsp:cNvSpPr/>
      </dsp:nvSpPr>
      <dsp:spPr>
        <a:xfrm>
          <a:off x="0" y="3406120"/>
          <a:ext cx="9629894"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4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Cloud computing trades capital expenses such as buying physical servers for variable expenses. </a:t>
          </a:r>
        </a:p>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Massive savings with economies of scale. </a:t>
          </a:r>
        </a:p>
      </dsp:txBody>
      <dsp:txXfrm>
        <a:off x="0" y="3406120"/>
        <a:ext cx="9629894" cy="563040"/>
      </dsp:txXfrm>
    </dsp:sp>
    <dsp:sp modelId="{34A82ED2-91D1-4923-8F01-7A2DAD93F190}">
      <dsp:nvSpPr>
        <dsp:cNvPr id="0" name=""/>
        <dsp:cNvSpPr/>
      </dsp:nvSpPr>
      <dsp:spPr>
        <a:xfrm>
          <a:off x="0" y="3969160"/>
          <a:ext cx="9629894" cy="636480"/>
        </a:xfrm>
        <a:prstGeom prst="roundRect">
          <a:avLst/>
        </a:prstGeom>
        <a:solidFill>
          <a:schemeClr val="accent4">
            <a:shade val="50000"/>
            <a:hueOff val="-297102"/>
            <a:satOff val="0"/>
            <a:lumOff val="24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kern="1200" dirty="0">
              <a:solidFill>
                <a:schemeClr val="tx1"/>
              </a:solidFill>
              <a:latin typeface="Montserrat" charset="0"/>
            </a:rPr>
            <a:t>DEPLOY GLOBALLY IN MINUTES</a:t>
          </a:r>
        </a:p>
      </dsp:txBody>
      <dsp:txXfrm>
        <a:off x="31070" y="4000230"/>
        <a:ext cx="9567754" cy="574340"/>
      </dsp:txXfrm>
    </dsp:sp>
    <dsp:sp modelId="{D64BD6E4-4296-4889-B8CB-5DE0BDA82C59}">
      <dsp:nvSpPr>
        <dsp:cNvPr id="0" name=""/>
        <dsp:cNvSpPr/>
      </dsp:nvSpPr>
      <dsp:spPr>
        <a:xfrm>
          <a:off x="0" y="4605640"/>
          <a:ext cx="9629894"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74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AWS infrastructure is available globally and companies can deploy services anywhere in minutes. </a:t>
          </a:r>
        </a:p>
        <a:p>
          <a:pPr marL="114300" lvl="1" indent="-114300" algn="l" defTabSz="622300">
            <a:lnSpc>
              <a:spcPct val="90000"/>
            </a:lnSpc>
            <a:spcBef>
              <a:spcPct val="0"/>
            </a:spcBef>
            <a:spcAft>
              <a:spcPct val="20000"/>
            </a:spcAft>
            <a:buChar char="•"/>
          </a:pPr>
          <a:r>
            <a:rPr lang="en-CA" sz="1400" kern="1200" dirty="0">
              <a:solidFill>
                <a:schemeClr val="tx1"/>
              </a:solidFill>
              <a:latin typeface="Montserrat" charset="0"/>
            </a:rPr>
            <a:t>Placing applications near the customer is critical to improve latency and performance. </a:t>
          </a:r>
        </a:p>
      </dsp:txBody>
      <dsp:txXfrm>
        <a:off x="0" y="4605640"/>
        <a:ext cx="9629894" cy="5630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28.05.2022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28.05.2022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hyperlink" Target="https://commons.wikimedia.org/wiki/File:AmazonWebservices_Logo.svg"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m.wikipedia.org/wiki/File:Aws_region_map.png"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ommons.wikimedia.org/wiki/File:BalticServers_data_center.jpg"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illustrations/cloud-computing-cloud-system-cloud-215328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159124985@N05/37845654022"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aws.amazon.com/IAM/latest/UserGuide/id_root-user.html"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960806"/>
            <a:ext cx="4581698" cy="3333099"/>
            <a:chOff x="544022" y="1501647"/>
            <a:chExt cx="4581698" cy="3333099"/>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411436"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WHAT IS AMAZON WEB SERVICES (AWS)?</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282371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16EE74B1-1B0C-459F-8EFB-FF6C5BF4A210}"/>
              </a:ext>
            </a:extLst>
          </p:cNvPr>
          <p:cNvPicPr>
            <a:picLocks noChangeAspect="1"/>
          </p:cNvPicPr>
          <p:nvPr/>
        </p:nvPicPr>
        <p:blipFill>
          <a:blip r:embed="rId2"/>
          <a:stretch>
            <a:fillRect/>
          </a:stretch>
        </p:blipFill>
        <p:spPr>
          <a:xfrm>
            <a:off x="801329" y="1851744"/>
            <a:ext cx="10333703" cy="4517496"/>
          </a:xfrm>
          <a:prstGeom prst="rect">
            <a:avLst/>
          </a:prstGeom>
        </p:spPr>
      </p:pic>
      <p:sp>
        <p:nvSpPr>
          <p:cNvPr id="5" name="TextBox 4">
            <a:extLst>
              <a:ext uri="{FF2B5EF4-FFF2-40B4-BE49-F238E27FC236}">
                <a16:creationId xmlns:a16="http://schemas.microsoft.com/office/drawing/2014/main" id="{A33DC07E-AD9B-4D0B-85D0-A1312A37B297}"/>
              </a:ext>
            </a:extLst>
          </p:cNvPr>
          <p:cNvSpPr txBox="1"/>
          <p:nvPr/>
        </p:nvSpPr>
        <p:spPr>
          <a:xfrm>
            <a:off x="1460500" y="1031979"/>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SHOULD RECEIVE AN EMAIL WITH VERIFICATION CODE</a:t>
            </a:r>
          </a:p>
        </p:txBody>
      </p:sp>
    </p:spTree>
    <p:extLst>
      <p:ext uri="{BB962C8B-B14F-4D97-AF65-F5344CB8AC3E}">
        <p14:creationId xmlns:p14="http://schemas.microsoft.com/office/powerpoint/2010/main" val="287988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42946FDC-74EB-431A-8697-1A1B37435BDD}"/>
              </a:ext>
            </a:extLst>
          </p:cNvPr>
          <p:cNvPicPr>
            <a:picLocks noChangeAspect="1"/>
          </p:cNvPicPr>
          <p:nvPr/>
        </p:nvPicPr>
        <p:blipFill>
          <a:blip r:embed="rId2"/>
          <a:stretch>
            <a:fillRect/>
          </a:stretch>
        </p:blipFill>
        <p:spPr>
          <a:xfrm>
            <a:off x="540775" y="1228115"/>
            <a:ext cx="10913806" cy="4985678"/>
          </a:xfrm>
          <a:prstGeom prst="rect">
            <a:avLst/>
          </a:prstGeom>
        </p:spPr>
      </p:pic>
      <p:sp>
        <p:nvSpPr>
          <p:cNvPr id="5" name="TextBox 4">
            <a:extLst>
              <a:ext uri="{FF2B5EF4-FFF2-40B4-BE49-F238E27FC236}">
                <a16:creationId xmlns:a16="http://schemas.microsoft.com/office/drawing/2014/main" id="{8A761801-51DF-47AC-92E0-E00BA4B9B14E}"/>
              </a:ext>
            </a:extLst>
          </p:cNvPr>
          <p:cNvSpPr txBox="1"/>
          <p:nvPr/>
        </p:nvSpPr>
        <p:spPr>
          <a:xfrm>
            <a:off x="1460500" y="1031979"/>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ENTER THE VERIFICATION CODE AND CLICK ON VERIFY</a:t>
            </a:r>
          </a:p>
        </p:txBody>
      </p:sp>
    </p:spTree>
    <p:extLst>
      <p:ext uri="{BB962C8B-B14F-4D97-AF65-F5344CB8AC3E}">
        <p14:creationId xmlns:p14="http://schemas.microsoft.com/office/powerpoint/2010/main" val="121396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B3BA715-58B0-40C3-8BB1-E744B43C0DB3}"/>
              </a:ext>
            </a:extLst>
          </p:cNvPr>
          <p:cNvPicPr>
            <a:picLocks noChangeAspect="1"/>
          </p:cNvPicPr>
          <p:nvPr/>
        </p:nvPicPr>
        <p:blipFill>
          <a:blip r:embed="rId2"/>
          <a:stretch>
            <a:fillRect/>
          </a:stretch>
        </p:blipFill>
        <p:spPr>
          <a:xfrm>
            <a:off x="215851" y="1522087"/>
            <a:ext cx="10764787" cy="4918042"/>
          </a:xfrm>
          <a:prstGeom prst="rect">
            <a:avLst/>
          </a:prstGeom>
        </p:spPr>
      </p:pic>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NOW YOU NEED TO CHOOSE A PASSWORD FOR YOUR AWS ROOT USER ACCOUNT. ROOT USER ACCOUNTS HAVE FULL PRIVILAGES SO NEVER SHARE THIS PASSWORD WITH ANYONE</a:t>
            </a:r>
          </a:p>
        </p:txBody>
      </p:sp>
    </p:spTree>
    <p:extLst>
      <p:ext uri="{BB962C8B-B14F-4D97-AF65-F5344CB8AC3E}">
        <p14:creationId xmlns:p14="http://schemas.microsoft.com/office/powerpoint/2010/main" val="22373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AFTER YOU CHOOSE THE PASSWORD, CHOOSE PERSONAL AND ENTER YOUR CONTACT INFORMATION HERE!</a:t>
            </a:r>
          </a:p>
        </p:txBody>
      </p:sp>
      <p:pic>
        <p:nvPicPr>
          <p:cNvPr id="4" name="Picture 3">
            <a:extLst>
              <a:ext uri="{FF2B5EF4-FFF2-40B4-BE49-F238E27FC236}">
                <a16:creationId xmlns:a16="http://schemas.microsoft.com/office/drawing/2014/main" id="{19846981-3CB9-41CF-9A02-BE67D0B50850}"/>
              </a:ext>
            </a:extLst>
          </p:cNvPr>
          <p:cNvPicPr>
            <a:picLocks noChangeAspect="1"/>
          </p:cNvPicPr>
          <p:nvPr/>
        </p:nvPicPr>
        <p:blipFill>
          <a:blip r:embed="rId2"/>
          <a:stretch>
            <a:fillRect/>
          </a:stretch>
        </p:blipFill>
        <p:spPr>
          <a:xfrm>
            <a:off x="766916" y="1521721"/>
            <a:ext cx="10353368" cy="5055193"/>
          </a:xfrm>
          <a:prstGeom prst="rect">
            <a:avLst/>
          </a:prstGeom>
        </p:spPr>
      </p:pic>
    </p:spTree>
    <p:extLst>
      <p:ext uri="{BB962C8B-B14F-4D97-AF65-F5344CB8AC3E}">
        <p14:creationId xmlns:p14="http://schemas.microsoft.com/office/powerpoint/2010/main" val="82738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ENTER YOUR CREDIT CARD INFORMATION. NOTE THAT WE WILL BE USING AWS FREE TIER. DETAILS ABOUT THE AWS FREE TIER WILL BE COVERED NEXT.</a:t>
            </a:r>
          </a:p>
        </p:txBody>
      </p:sp>
      <p:pic>
        <p:nvPicPr>
          <p:cNvPr id="8" name="Picture 7">
            <a:extLst>
              <a:ext uri="{FF2B5EF4-FFF2-40B4-BE49-F238E27FC236}">
                <a16:creationId xmlns:a16="http://schemas.microsoft.com/office/drawing/2014/main" id="{49EF7899-4E3A-4EA3-A8FC-51B4DF722ECE}"/>
              </a:ext>
            </a:extLst>
          </p:cNvPr>
          <p:cNvPicPr>
            <a:picLocks noChangeAspect="1"/>
          </p:cNvPicPr>
          <p:nvPr/>
        </p:nvPicPr>
        <p:blipFill>
          <a:blip r:embed="rId2"/>
          <a:stretch>
            <a:fillRect/>
          </a:stretch>
        </p:blipFill>
        <p:spPr>
          <a:xfrm>
            <a:off x="1730098" y="1710681"/>
            <a:ext cx="9045647" cy="4773847"/>
          </a:xfrm>
          <a:prstGeom prst="rect">
            <a:avLst/>
          </a:prstGeom>
        </p:spPr>
      </p:pic>
    </p:spTree>
    <p:extLst>
      <p:ext uri="{BB962C8B-B14F-4D97-AF65-F5344CB8AC3E}">
        <p14:creationId xmlns:p14="http://schemas.microsoft.com/office/powerpoint/2010/main" val="170927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ENTER YOUR COUNTRY AND MOBILE NUMBER</a:t>
            </a:r>
          </a:p>
        </p:txBody>
      </p:sp>
      <p:pic>
        <p:nvPicPr>
          <p:cNvPr id="3" name="Picture 2">
            <a:extLst>
              <a:ext uri="{FF2B5EF4-FFF2-40B4-BE49-F238E27FC236}">
                <a16:creationId xmlns:a16="http://schemas.microsoft.com/office/drawing/2014/main" id="{1053A127-7090-4ABB-9D78-24ED9E26F110}"/>
              </a:ext>
            </a:extLst>
          </p:cNvPr>
          <p:cNvPicPr>
            <a:picLocks noChangeAspect="1"/>
          </p:cNvPicPr>
          <p:nvPr/>
        </p:nvPicPr>
        <p:blipFill>
          <a:blip r:embed="rId2"/>
          <a:stretch>
            <a:fillRect/>
          </a:stretch>
        </p:blipFill>
        <p:spPr>
          <a:xfrm>
            <a:off x="1159725" y="1166026"/>
            <a:ext cx="9567604" cy="5191581"/>
          </a:xfrm>
          <a:prstGeom prst="rect">
            <a:avLst/>
          </a:prstGeom>
        </p:spPr>
      </p:pic>
    </p:spTree>
    <p:extLst>
      <p:ext uri="{BB962C8B-B14F-4D97-AF65-F5344CB8AC3E}">
        <p14:creationId xmlns:p14="http://schemas.microsoft.com/office/powerpoint/2010/main" val="297652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SHOULD RECEIVE A MESSAGE TO YOUR CELL NUMBER. ENTER THE CODE BELOW. </a:t>
            </a:r>
          </a:p>
        </p:txBody>
      </p:sp>
      <p:pic>
        <p:nvPicPr>
          <p:cNvPr id="3" name="Picture 2">
            <a:extLst>
              <a:ext uri="{FF2B5EF4-FFF2-40B4-BE49-F238E27FC236}">
                <a16:creationId xmlns:a16="http://schemas.microsoft.com/office/drawing/2014/main" id="{E671543C-25F4-44FD-AD8B-0AC64C12B96F}"/>
              </a:ext>
            </a:extLst>
          </p:cNvPr>
          <p:cNvPicPr>
            <a:picLocks noChangeAspect="1"/>
          </p:cNvPicPr>
          <p:nvPr/>
        </p:nvPicPr>
        <p:blipFill>
          <a:blip r:embed="rId2"/>
          <a:stretch>
            <a:fillRect/>
          </a:stretch>
        </p:blipFill>
        <p:spPr>
          <a:xfrm>
            <a:off x="1444336" y="1604849"/>
            <a:ext cx="9303327" cy="4678366"/>
          </a:xfrm>
          <a:prstGeom prst="rect">
            <a:avLst/>
          </a:prstGeom>
        </p:spPr>
      </p:pic>
    </p:spTree>
    <p:extLst>
      <p:ext uri="{BB962C8B-B14F-4D97-AF65-F5344CB8AC3E}">
        <p14:creationId xmlns:p14="http://schemas.microsoft.com/office/powerpoint/2010/main" val="392836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MANY SUPPORT PLANS ARE AVAILABLE. CHOOSE THE BASIC SUPPORT (FREE). CLICK COMPLETE SIGNUP. </a:t>
            </a:r>
          </a:p>
        </p:txBody>
      </p:sp>
      <p:pic>
        <p:nvPicPr>
          <p:cNvPr id="3" name="Picture 2">
            <a:extLst>
              <a:ext uri="{FF2B5EF4-FFF2-40B4-BE49-F238E27FC236}">
                <a16:creationId xmlns:a16="http://schemas.microsoft.com/office/drawing/2014/main" id="{D79627DB-6020-4C0F-A6C8-07B22EF34CBA}"/>
              </a:ext>
            </a:extLst>
          </p:cNvPr>
          <p:cNvPicPr>
            <a:picLocks noChangeAspect="1"/>
          </p:cNvPicPr>
          <p:nvPr/>
        </p:nvPicPr>
        <p:blipFill>
          <a:blip r:embed="rId2"/>
          <a:stretch>
            <a:fillRect/>
          </a:stretch>
        </p:blipFill>
        <p:spPr>
          <a:xfrm>
            <a:off x="777977" y="1691016"/>
            <a:ext cx="10238509" cy="4968601"/>
          </a:xfrm>
          <a:prstGeom prst="rect">
            <a:avLst/>
          </a:prstGeom>
        </p:spPr>
      </p:pic>
    </p:spTree>
    <p:extLst>
      <p:ext uri="{BB962C8B-B14F-4D97-AF65-F5344CB8AC3E}">
        <p14:creationId xmlns:p14="http://schemas.microsoft.com/office/powerpoint/2010/main" val="3160675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254124" y="836918"/>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CONGRATULATIONS! CLICK ON GO TO AWS MANAGEMENT CONSOLE. NOW YOU CAN BUILD SUPER POWERFUL ML APPLICATIONS IN THE CLOUD FROM YOUR COUCH OR BEACH!! </a:t>
            </a:r>
          </a:p>
        </p:txBody>
      </p:sp>
      <p:pic>
        <p:nvPicPr>
          <p:cNvPr id="3" name="Picture 2">
            <a:extLst>
              <a:ext uri="{FF2B5EF4-FFF2-40B4-BE49-F238E27FC236}">
                <a16:creationId xmlns:a16="http://schemas.microsoft.com/office/drawing/2014/main" id="{9FAF51B4-4CC7-4767-943D-7EC7C402C0F2}"/>
              </a:ext>
            </a:extLst>
          </p:cNvPr>
          <p:cNvPicPr>
            <a:picLocks noChangeAspect="1"/>
          </p:cNvPicPr>
          <p:nvPr/>
        </p:nvPicPr>
        <p:blipFill>
          <a:blip r:embed="rId2"/>
          <a:stretch>
            <a:fillRect/>
          </a:stretch>
        </p:blipFill>
        <p:spPr>
          <a:xfrm>
            <a:off x="784224" y="1875664"/>
            <a:ext cx="9906000" cy="4751615"/>
          </a:xfrm>
          <a:prstGeom prst="rect">
            <a:avLst/>
          </a:prstGeom>
        </p:spPr>
      </p:pic>
    </p:spTree>
    <p:extLst>
      <p:ext uri="{BB962C8B-B14F-4D97-AF65-F5344CB8AC3E}">
        <p14:creationId xmlns:p14="http://schemas.microsoft.com/office/powerpoint/2010/main" val="298002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sp>
        <p:nvSpPr>
          <p:cNvPr id="5" name="TextBox 4">
            <a:extLst>
              <a:ext uri="{FF2B5EF4-FFF2-40B4-BE49-F238E27FC236}">
                <a16:creationId xmlns:a16="http://schemas.microsoft.com/office/drawing/2014/main" id="{FACFC421-889C-4D2B-B5DE-B6B2F05A517D}"/>
              </a:ext>
            </a:extLst>
          </p:cNvPr>
          <p:cNvSpPr txBox="1"/>
          <p:nvPr/>
        </p:nvSpPr>
        <p:spPr>
          <a:xfrm>
            <a:off x="1612900"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NOW YOU LANDED TO THE AWS MANAGEMENT CONSOLE!</a:t>
            </a:r>
          </a:p>
        </p:txBody>
      </p:sp>
      <p:pic>
        <p:nvPicPr>
          <p:cNvPr id="3" name="Picture 2">
            <a:extLst>
              <a:ext uri="{FF2B5EF4-FFF2-40B4-BE49-F238E27FC236}">
                <a16:creationId xmlns:a16="http://schemas.microsoft.com/office/drawing/2014/main" id="{8D98AC7E-0C58-42D9-AEC1-1CD43F6F129F}"/>
              </a:ext>
            </a:extLst>
          </p:cNvPr>
          <p:cNvPicPr>
            <a:picLocks noChangeAspect="1"/>
          </p:cNvPicPr>
          <p:nvPr/>
        </p:nvPicPr>
        <p:blipFill>
          <a:blip r:embed="rId2"/>
          <a:stretch>
            <a:fillRect/>
          </a:stretch>
        </p:blipFill>
        <p:spPr>
          <a:xfrm>
            <a:off x="725352" y="1373926"/>
            <a:ext cx="11041626" cy="4987669"/>
          </a:xfrm>
          <a:prstGeom prst="rect">
            <a:avLst/>
          </a:prstGeom>
        </p:spPr>
      </p:pic>
    </p:spTree>
    <p:extLst>
      <p:ext uri="{BB962C8B-B14F-4D97-AF65-F5344CB8AC3E}">
        <p14:creationId xmlns:p14="http://schemas.microsoft.com/office/powerpoint/2010/main" val="1001379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AWS?</a:t>
            </a:r>
            <a:endParaRPr lang="ru-RU" sz="2800" b="1" kern="1200" dirty="0">
              <a:solidFill>
                <a:srgbClr val="FF9F1C"/>
              </a:solidFill>
              <a:latin typeface="Montserrat" charset="0"/>
              <a:ea typeface="+mn-ea"/>
              <a:cs typeface="+mn-cs"/>
            </a:endParaRPr>
          </a:p>
        </p:txBody>
      </p:sp>
      <p:sp>
        <p:nvSpPr>
          <p:cNvPr id="2" name="Rectangle 1">
            <a:extLst>
              <a:ext uri="{FF2B5EF4-FFF2-40B4-BE49-F238E27FC236}">
                <a16:creationId xmlns:a16="http://schemas.microsoft.com/office/drawing/2014/main" id="{318B14F5-B73B-4BA7-9F6B-CB67FEDC75B8}"/>
              </a:ext>
            </a:extLst>
          </p:cNvPr>
          <p:cNvSpPr/>
          <p:nvPr/>
        </p:nvSpPr>
        <p:spPr>
          <a:xfrm>
            <a:off x="554182" y="928129"/>
            <a:ext cx="6543735" cy="4093428"/>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Amazon Web Services (AWS) is the world’s top cloud platform. </a:t>
            </a:r>
          </a:p>
          <a:p>
            <a:pPr marL="342900" indent="-342900">
              <a:buFont typeface="Arial" pitchFamily="34" charset="0"/>
              <a:buChar char="•"/>
            </a:pPr>
            <a:r>
              <a:rPr lang="en-CA" sz="2000" kern="1200" dirty="0">
                <a:solidFill>
                  <a:schemeClr val="tx1"/>
                </a:solidFill>
                <a:latin typeface="Montserrat" charset="0"/>
                <a:ea typeface="+mn-ea"/>
              </a:rPr>
              <a:t>AWS offers more than 200 fully featured services.</a:t>
            </a:r>
          </a:p>
          <a:p>
            <a:pPr marL="342900" indent="-342900">
              <a:buFont typeface="Arial" pitchFamily="34" charset="0"/>
              <a:buChar char="•"/>
            </a:pPr>
            <a:r>
              <a:rPr lang="en-CA" sz="2000" kern="1200" dirty="0">
                <a:solidFill>
                  <a:schemeClr val="tx1"/>
                </a:solidFill>
                <a:latin typeface="Montserrat" charset="0"/>
                <a:ea typeface="+mn-ea"/>
              </a:rPr>
              <a:t>AWS is adopted by millions of customers globally including small and large-scale enterprises. </a:t>
            </a:r>
          </a:p>
          <a:p>
            <a:pPr marL="342900" indent="-342900">
              <a:buFont typeface="Arial" pitchFamily="34" charset="0"/>
              <a:buChar char="•"/>
            </a:pPr>
            <a:r>
              <a:rPr lang="en-CA" sz="2000" kern="1200" dirty="0">
                <a:solidFill>
                  <a:schemeClr val="tx1"/>
                </a:solidFill>
                <a:latin typeface="Montserrat" charset="0"/>
                <a:ea typeface="+mn-ea"/>
              </a:rPr>
              <a:t>AWS enables companies to be more agile, flexible, secure at a fraction of the cost. </a:t>
            </a:r>
          </a:p>
          <a:p>
            <a:pPr marL="342900" indent="-342900">
              <a:buFont typeface="Arial" pitchFamily="34" charset="0"/>
              <a:buChar char="•"/>
            </a:pPr>
            <a:r>
              <a:rPr lang="en-CA" sz="2000" kern="1200" dirty="0">
                <a:solidFill>
                  <a:schemeClr val="tx1"/>
                </a:solidFill>
                <a:latin typeface="Montserrat" charset="0"/>
                <a:ea typeface="+mn-ea"/>
              </a:rPr>
              <a:t>AWS provides services for broad range of applications as shown on the chart. </a:t>
            </a:r>
          </a:p>
          <a:p>
            <a:pPr marL="342900" indent="-342900">
              <a:buFont typeface="Arial" pitchFamily="34" charset="0"/>
              <a:buChar char="•"/>
            </a:pPr>
            <a:endParaRPr lang="en-CA" sz="2000" kern="1200" dirty="0">
              <a:solidFill>
                <a:schemeClr val="tx1"/>
              </a:solidFill>
              <a:latin typeface="Montserrat" charset="0"/>
              <a:ea typeface="+mn-ea"/>
            </a:endParaRPr>
          </a:p>
          <a:p>
            <a:pPr marL="342900" indent="-342900">
              <a:buFont typeface="Arial" pitchFamily="34" charset="0"/>
              <a:buChar char="•"/>
            </a:pPr>
            <a:endParaRPr lang="en-US" sz="2000" kern="1200" dirty="0">
              <a:solidFill>
                <a:schemeClr val="tx1"/>
              </a:solidFill>
              <a:latin typeface="Montserrat" charset="0"/>
              <a:ea typeface="+mn-ea"/>
            </a:endParaRPr>
          </a:p>
        </p:txBody>
      </p:sp>
      <p:graphicFrame>
        <p:nvGraphicFramePr>
          <p:cNvPr id="4" name="Diagram 3">
            <a:extLst>
              <a:ext uri="{FF2B5EF4-FFF2-40B4-BE49-F238E27FC236}">
                <a16:creationId xmlns:a16="http://schemas.microsoft.com/office/drawing/2014/main" id="{6ED095BE-D064-4EAD-B85C-F9CADCEE7C40}"/>
              </a:ext>
            </a:extLst>
          </p:cNvPr>
          <p:cNvGraphicFramePr/>
          <p:nvPr>
            <p:extLst>
              <p:ext uri="{D42A27DB-BD31-4B8C-83A1-F6EECF244321}">
                <p14:modId xmlns:p14="http://schemas.microsoft.com/office/powerpoint/2010/main" val="1012979297"/>
              </p:ext>
            </p:extLst>
          </p:nvPr>
        </p:nvGraphicFramePr>
        <p:xfrm>
          <a:off x="5983976" y="0"/>
          <a:ext cx="7025854" cy="4673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9D8CCA24-9502-4179-BBBA-F1E8956EE1D4}"/>
              </a:ext>
            </a:extLst>
          </p:cNvPr>
          <p:cNvSpPr/>
          <p:nvPr/>
        </p:nvSpPr>
        <p:spPr>
          <a:xfrm>
            <a:off x="982520" y="5780692"/>
            <a:ext cx="8970817" cy="276999"/>
          </a:xfrm>
          <a:prstGeom prst="rect">
            <a:avLst/>
          </a:prstGeom>
        </p:spPr>
        <p:txBody>
          <a:bodyPr wrap="square">
            <a:spAutoFit/>
          </a:bodyPr>
          <a:lstStyle/>
          <a:p>
            <a:r>
              <a:rPr lang="en-US" sz="1200" dirty="0">
                <a:hlinkClick r:id="rId7"/>
              </a:rPr>
              <a:t>Photo Credit: https://commons.wikimedia.org/wiki/File:AmazonWebservices_Logo.svg</a:t>
            </a:r>
            <a:endParaRPr lang="en-US" sz="1200" dirty="0"/>
          </a:p>
        </p:txBody>
      </p:sp>
      <p:pic>
        <p:nvPicPr>
          <p:cNvPr id="1028" name="Picture 4" descr="File:AmazonWebservices Logo.svg">
            <a:extLst>
              <a:ext uri="{FF2B5EF4-FFF2-40B4-BE49-F238E27FC236}">
                <a16:creationId xmlns:a16="http://schemas.microsoft.com/office/drawing/2014/main" id="{80246EFE-A29B-4EBC-B21E-EEA45716AF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7145" y="4594033"/>
            <a:ext cx="2614308" cy="98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6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71270-CE49-4C2A-8ED4-01C89241DBC5}"/>
              </a:ext>
            </a:extLst>
          </p:cNvPr>
          <p:cNvPicPr>
            <a:picLocks noChangeAspect="1"/>
          </p:cNvPicPr>
          <p:nvPr/>
        </p:nvPicPr>
        <p:blipFill>
          <a:blip r:embed="rId2"/>
          <a:stretch>
            <a:fillRect/>
          </a:stretch>
        </p:blipFill>
        <p:spPr>
          <a:xfrm>
            <a:off x="1086464" y="1587250"/>
            <a:ext cx="10235381" cy="4529075"/>
          </a:xfrm>
          <a:prstGeom prst="rect">
            <a:avLst/>
          </a:prstGeom>
        </p:spPr>
      </p:pic>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62015649-C1BC-42BC-B9B3-B30EE74DB016}"/>
              </a:ext>
            </a:extLst>
          </p:cNvPr>
          <p:cNvSpPr txBox="1"/>
          <p:nvPr/>
        </p:nvSpPr>
        <p:spPr>
          <a:xfrm>
            <a:off x="1721054"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CAN VIEW THE RECENTLY VISITED SERVICES</a:t>
            </a:r>
          </a:p>
        </p:txBody>
      </p:sp>
    </p:spTree>
    <p:extLst>
      <p:ext uri="{BB962C8B-B14F-4D97-AF65-F5344CB8AC3E}">
        <p14:creationId xmlns:p14="http://schemas.microsoft.com/office/powerpoint/2010/main" val="1011771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F6674AEF-8037-40E1-90E3-8D3A289E051F}"/>
              </a:ext>
            </a:extLst>
          </p:cNvPr>
          <p:cNvPicPr>
            <a:picLocks noChangeAspect="1"/>
          </p:cNvPicPr>
          <p:nvPr/>
        </p:nvPicPr>
        <p:blipFill>
          <a:blip r:embed="rId2"/>
          <a:stretch>
            <a:fillRect/>
          </a:stretch>
        </p:blipFill>
        <p:spPr>
          <a:xfrm>
            <a:off x="1038551" y="1818632"/>
            <a:ext cx="10331206" cy="4601385"/>
          </a:xfrm>
          <a:prstGeom prst="rect">
            <a:avLst/>
          </a:prstGeom>
        </p:spPr>
      </p:pic>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SERVICES AND YOU SHOULD SEE A LIST OF ALL AVAILABLE SERVICES</a:t>
            </a:r>
          </a:p>
        </p:txBody>
      </p:sp>
    </p:spTree>
    <p:extLst>
      <p:ext uri="{BB962C8B-B14F-4D97-AF65-F5344CB8AC3E}">
        <p14:creationId xmlns:p14="http://schemas.microsoft.com/office/powerpoint/2010/main" val="351302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325837" cy="3263568"/>
            <a:chOff x="544022" y="453547"/>
            <a:chExt cx="5325837" cy="3263568"/>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3" y="1623098"/>
              <a:ext cx="532583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DEMO: REGIONS &amp; AVAILABILITY ZONES</a:t>
              </a:r>
            </a:p>
          </p:txBody>
        </p:sp>
        <p:cxnSp>
          <p:nvCxnSpPr>
            <p:cNvPr id="5" name="Прямая соединительная линия 4"/>
            <p:cNvCxnSpPr/>
            <p:nvPr/>
          </p:nvCxnSpPr>
          <p:spPr>
            <a:xfrm>
              <a:off x="707531" y="371711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72613" y="4277500"/>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72613" y="4274504"/>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96413" y="4578093"/>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87263" y="4578093"/>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42761" y="4578093"/>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6919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GLOBAL </a:t>
            </a:r>
            <a:r>
              <a:rPr lang="en-US" sz="2800" b="1" kern="1200">
                <a:solidFill>
                  <a:srgbClr val="FF9F1C"/>
                </a:solidFill>
                <a:latin typeface="Montserrat" charset="0"/>
                <a:ea typeface="+mn-ea"/>
                <a:cs typeface="+mn-cs"/>
              </a:rPr>
              <a:t>INFRASTRUCTURE MAP</a:t>
            </a:r>
            <a:endParaRPr lang="ru-RU" sz="2800" b="1" kern="1200" dirty="0">
              <a:solidFill>
                <a:srgbClr val="FF9F1C"/>
              </a:solidFill>
              <a:latin typeface="Montserrat" charset="0"/>
              <a:ea typeface="+mn-ea"/>
              <a:cs typeface="+mn-cs"/>
            </a:endParaRPr>
          </a:p>
        </p:txBody>
      </p:sp>
      <p:sp>
        <p:nvSpPr>
          <p:cNvPr id="8" name="Rectangle 7">
            <a:extLst>
              <a:ext uri="{FF2B5EF4-FFF2-40B4-BE49-F238E27FC236}">
                <a16:creationId xmlns:a16="http://schemas.microsoft.com/office/drawing/2014/main" id="{7840EACA-6DC8-40AD-9614-669D7CE61B61}"/>
              </a:ext>
            </a:extLst>
          </p:cNvPr>
          <p:cNvSpPr/>
          <p:nvPr/>
        </p:nvSpPr>
        <p:spPr>
          <a:xfrm>
            <a:off x="561342" y="919510"/>
            <a:ext cx="11355355" cy="1631216"/>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charset="0"/>
              </a:rPr>
              <a:t>AWS now spans 84 Availability Zones (data centers) within 26 geographic regions around the world (</a:t>
            </a:r>
            <a:r>
              <a:rPr lang="en-CA" sz="2000" b="1" i="1" dirty="0">
                <a:solidFill>
                  <a:schemeClr val="tx1"/>
                </a:solidFill>
                <a:latin typeface="Montserrat" charset="0"/>
              </a:rPr>
              <a:t>Note that these numbers change overtime</a:t>
            </a:r>
            <a:r>
              <a:rPr lang="en-CA" sz="2000" dirty="0">
                <a:solidFill>
                  <a:schemeClr val="tx1"/>
                </a:solidFill>
                <a:latin typeface="Montserrat" charset="0"/>
              </a:rPr>
              <a:t>).</a:t>
            </a:r>
          </a:p>
          <a:p>
            <a:pPr marL="285750" indent="-285750">
              <a:buFont typeface="Arial" panose="020B0604020202020204" pitchFamily="34" charset="0"/>
              <a:buChar char="•"/>
            </a:pPr>
            <a:r>
              <a:rPr lang="en-CA" sz="2000" dirty="0">
                <a:solidFill>
                  <a:schemeClr val="tx1"/>
                </a:solidFill>
                <a:latin typeface="Montserrat" charset="0"/>
              </a:rPr>
              <a:t>Check out the most up to date information here: </a:t>
            </a:r>
          </a:p>
          <a:p>
            <a:pPr marL="342900" indent="-342900">
              <a:buFont typeface="Courier New" panose="02070309020205020404" pitchFamily="49" charset="0"/>
              <a:buChar char="o"/>
            </a:pPr>
            <a:r>
              <a:rPr lang="en-CA" sz="2000" dirty="0">
                <a:solidFill>
                  <a:schemeClr val="tx1"/>
                </a:solidFill>
                <a:latin typeface="Montserrat" charset="0"/>
                <a:hlinkClick r:id="rId2"/>
              </a:rPr>
              <a:t>https://aws.amazon.com/about-aws/global-infrastructure/</a:t>
            </a:r>
            <a:endParaRPr lang="en-CA" sz="2000" dirty="0">
              <a:solidFill>
                <a:schemeClr val="tx1"/>
              </a:solidFill>
              <a:latin typeface="Montserrat" charset="0"/>
            </a:endParaRPr>
          </a:p>
          <a:p>
            <a:pPr marL="285750" indent="-285750">
              <a:buFont typeface="Arial" panose="020B0604020202020204" pitchFamily="34" charset="0"/>
              <a:buChar char="•"/>
            </a:pPr>
            <a:endParaRPr lang="en-CA" sz="2000" dirty="0">
              <a:solidFill>
                <a:schemeClr val="tx1"/>
              </a:solidFill>
              <a:latin typeface="Montserrat" charset="0"/>
            </a:endParaRPr>
          </a:p>
        </p:txBody>
      </p:sp>
      <p:sp>
        <p:nvSpPr>
          <p:cNvPr id="2" name="Rectangle 1">
            <a:extLst>
              <a:ext uri="{FF2B5EF4-FFF2-40B4-BE49-F238E27FC236}">
                <a16:creationId xmlns:a16="http://schemas.microsoft.com/office/drawing/2014/main" id="{64E1772A-5A55-4F20-9A05-022648502B97}"/>
              </a:ext>
            </a:extLst>
          </p:cNvPr>
          <p:cNvSpPr/>
          <p:nvPr/>
        </p:nvSpPr>
        <p:spPr>
          <a:xfrm>
            <a:off x="3140286" y="6375675"/>
            <a:ext cx="10142899" cy="369332"/>
          </a:xfrm>
          <a:prstGeom prst="rect">
            <a:avLst/>
          </a:prstGeom>
        </p:spPr>
        <p:txBody>
          <a:bodyPr wrap="square">
            <a:spAutoFit/>
          </a:bodyPr>
          <a:lstStyle/>
          <a:p>
            <a:r>
              <a:rPr lang="en-US" dirty="0"/>
              <a:t>Photo Credit: </a:t>
            </a:r>
            <a:r>
              <a:rPr lang="en-US" dirty="0">
                <a:hlinkClick r:id="rId2"/>
              </a:rPr>
              <a:t>https://aws.amazon.com/about-aws/global-infrastructure/</a:t>
            </a:r>
            <a:endParaRPr lang="en-US" dirty="0"/>
          </a:p>
        </p:txBody>
      </p:sp>
      <p:pic>
        <p:nvPicPr>
          <p:cNvPr id="5" name="Picture 4">
            <a:extLst>
              <a:ext uri="{FF2B5EF4-FFF2-40B4-BE49-F238E27FC236}">
                <a16:creationId xmlns:a16="http://schemas.microsoft.com/office/drawing/2014/main" id="{ADF81EC8-C453-45ED-AF04-CA959C18B79A}"/>
              </a:ext>
            </a:extLst>
          </p:cNvPr>
          <p:cNvPicPr>
            <a:picLocks noChangeAspect="1"/>
          </p:cNvPicPr>
          <p:nvPr/>
        </p:nvPicPr>
        <p:blipFill>
          <a:blip r:embed="rId3"/>
          <a:stretch>
            <a:fillRect/>
          </a:stretch>
        </p:blipFill>
        <p:spPr>
          <a:xfrm>
            <a:off x="2418736" y="2341580"/>
            <a:ext cx="6619558" cy="3568593"/>
          </a:xfrm>
          <a:prstGeom prst="rect">
            <a:avLst/>
          </a:prstGeom>
        </p:spPr>
      </p:pic>
    </p:spTree>
    <p:extLst>
      <p:ext uri="{BB962C8B-B14F-4D97-AF65-F5344CB8AC3E}">
        <p14:creationId xmlns:p14="http://schemas.microsoft.com/office/powerpoint/2010/main" val="360293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 REGION?</a:t>
            </a:r>
            <a:endParaRPr lang="ru-RU" sz="2800" b="1" kern="1200" dirty="0">
              <a:solidFill>
                <a:srgbClr val="FF9F1C"/>
              </a:solidFill>
              <a:latin typeface="Montserrat" charset="0"/>
              <a:ea typeface="+mn-ea"/>
              <a:cs typeface="+mn-cs"/>
            </a:endParaRPr>
          </a:p>
        </p:txBody>
      </p:sp>
      <p:sp>
        <p:nvSpPr>
          <p:cNvPr id="8" name="Rectangle 7">
            <a:extLst>
              <a:ext uri="{FF2B5EF4-FFF2-40B4-BE49-F238E27FC236}">
                <a16:creationId xmlns:a16="http://schemas.microsoft.com/office/drawing/2014/main" id="{7840EACA-6DC8-40AD-9614-669D7CE61B61}"/>
              </a:ext>
            </a:extLst>
          </p:cNvPr>
          <p:cNvSpPr/>
          <p:nvPr/>
        </p:nvSpPr>
        <p:spPr>
          <a:xfrm>
            <a:off x="723518" y="820877"/>
            <a:ext cx="11301334" cy="3477875"/>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charset="0"/>
              </a:rPr>
              <a:t>An AWS Region is a geographical location that contains a number of availability zones (data centers).</a:t>
            </a:r>
          </a:p>
          <a:p>
            <a:pPr marL="285750" indent="-285750">
              <a:buFont typeface="Arial" panose="020B0604020202020204" pitchFamily="34" charset="0"/>
              <a:buChar char="•"/>
            </a:pPr>
            <a:r>
              <a:rPr lang="en-CA" sz="2000" dirty="0">
                <a:solidFill>
                  <a:schemeClr val="tx1"/>
                </a:solidFill>
                <a:latin typeface="Montserrat" charset="0"/>
              </a:rPr>
              <a:t>Every region is physically separate from all other regions. </a:t>
            </a:r>
          </a:p>
          <a:p>
            <a:pPr marL="285750" indent="-285750">
              <a:buFont typeface="Arial" panose="020B0604020202020204" pitchFamily="34" charset="0"/>
              <a:buChar char="•"/>
            </a:pPr>
            <a:r>
              <a:rPr lang="en-CA" sz="2000" dirty="0">
                <a:solidFill>
                  <a:schemeClr val="tx1"/>
                </a:solidFill>
                <a:latin typeface="Montserrat" charset="0"/>
              </a:rPr>
              <a:t>Every region has its own independent power and water supply.</a:t>
            </a:r>
          </a:p>
          <a:p>
            <a:pPr marL="285750" indent="-285750">
              <a:buFont typeface="Arial" panose="020B0604020202020204" pitchFamily="34" charset="0"/>
              <a:buChar char="•"/>
            </a:pPr>
            <a:r>
              <a:rPr lang="en-CA" sz="2000" dirty="0">
                <a:solidFill>
                  <a:schemeClr val="tx1"/>
                </a:solidFill>
                <a:latin typeface="Montserrat" charset="0"/>
              </a:rPr>
              <a:t>Regions are important to ensure:</a:t>
            </a:r>
          </a:p>
          <a:p>
            <a:pPr marL="285750" indent="-285750">
              <a:buFont typeface="Arial" panose="020B0604020202020204" pitchFamily="34" charset="0"/>
              <a:buChar char="•"/>
            </a:pPr>
            <a:r>
              <a:rPr lang="en-CA" sz="2000" dirty="0">
                <a:solidFill>
                  <a:schemeClr val="tx1"/>
                </a:solidFill>
                <a:latin typeface="Montserrat" charset="0"/>
              </a:rPr>
              <a:t> 	(1) Data compliance</a:t>
            </a:r>
          </a:p>
          <a:p>
            <a:pPr marL="285750" indent="-285750">
              <a:buFont typeface="Arial" panose="020B0604020202020204" pitchFamily="34" charset="0"/>
              <a:buChar char="•"/>
            </a:pPr>
            <a:r>
              <a:rPr lang="en-CA" sz="2000" dirty="0">
                <a:solidFill>
                  <a:schemeClr val="tx1"/>
                </a:solidFill>
                <a:latin typeface="Montserrat" charset="0"/>
              </a:rPr>
              <a:t>	(2) Latency (data centers are placed close to users to reduce latency)</a:t>
            </a:r>
          </a:p>
          <a:p>
            <a:pPr marL="285750" indent="-285750">
              <a:buFont typeface="Arial" panose="020B0604020202020204" pitchFamily="34" charset="0"/>
              <a:buChar char="•"/>
            </a:pPr>
            <a:r>
              <a:rPr lang="en-CA" sz="2000" dirty="0">
                <a:solidFill>
                  <a:schemeClr val="tx1"/>
                </a:solidFill>
                <a:latin typeface="Montserrat" charset="0"/>
              </a:rPr>
              <a:t>us-east-1 is the largest AWS region and contains of six zones (</a:t>
            </a:r>
            <a:r>
              <a:rPr lang="en-CA" sz="2000" b="1" i="1" dirty="0">
                <a:solidFill>
                  <a:schemeClr val="tx1"/>
                </a:solidFill>
                <a:latin typeface="Montserrat" charset="0"/>
              </a:rPr>
              <a:t>Note that these numbers change overtime</a:t>
            </a:r>
            <a:r>
              <a:rPr lang="en-CA" sz="2000" dirty="0">
                <a:solidFill>
                  <a:schemeClr val="tx1"/>
                </a:solidFill>
                <a:latin typeface="Montserrat" charset="0"/>
              </a:rPr>
              <a:t>).. </a:t>
            </a:r>
          </a:p>
          <a:p>
            <a:pPr marL="285750" indent="-285750">
              <a:buFont typeface="Arial" panose="020B0604020202020204" pitchFamily="34" charset="0"/>
              <a:buChar char="•"/>
            </a:pPr>
            <a:endParaRPr lang="en-CA" sz="2000" dirty="0">
              <a:solidFill>
                <a:schemeClr val="tx1"/>
              </a:solidFill>
              <a:latin typeface="Montserrat" charset="0"/>
            </a:endParaRPr>
          </a:p>
          <a:p>
            <a:pPr marL="285750" indent="-285750">
              <a:buFont typeface="Arial" panose="020B0604020202020204" pitchFamily="34" charset="0"/>
              <a:buChar char="•"/>
            </a:pPr>
            <a:endParaRPr lang="en-CA" sz="2000" dirty="0">
              <a:solidFill>
                <a:schemeClr val="tx1"/>
              </a:solidFill>
              <a:latin typeface="Montserrat" charset="0"/>
            </a:endParaRPr>
          </a:p>
        </p:txBody>
      </p:sp>
      <p:sp>
        <p:nvSpPr>
          <p:cNvPr id="2" name="Rectangle 1">
            <a:extLst>
              <a:ext uri="{FF2B5EF4-FFF2-40B4-BE49-F238E27FC236}">
                <a16:creationId xmlns:a16="http://schemas.microsoft.com/office/drawing/2014/main" id="{64E1772A-5A55-4F20-9A05-022648502B97}"/>
              </a:ext>
            </a:extLst>
          </p:cNvPr>
          <p:cNvSpPr/>
          <p:nvPr/>
        </p:nvSpPr>
        <p:spPr>
          <a:xfrm>
            <a:off x="3490293" y="6317843"/>
            <a:ext cx="10142899" cy="307777"/>
          </a:xfrm>
          <a:prstGeom prst="rect">
            <a:avLst/>
          </a:prstGeom>
        </p:spPr>
        <p:txBody>
          <a:bodyPr wrap="square">
            <a:spAutoFit/>
          </a:bodyPr>
          <a:lstStyle/>
          <a:p>
            <a:r>
              <a:rPr lang="en-US" sz="1400" dirty="0">
                <a:hlinkClick r:id="rId2"/>
              </a:rPr>
              <a:t>https://en.m.wikipedia.org/wiki/File:Aws_region_map.png</a:t>
            </a:r>
            <a:endParaRPr lang="en-US" sz="1400" dirty="0"/>
          </a:p>
        </p:txBody>
      </p:sp>
      <p:pic>
        <p:nvPicPr>
          <p:cNvPr id="1026" name="Picture 2">
            <a:extLst>
              <a:ext uri="{FF2B5EF4-FFF2-40B4-BE49-F238E27FC236}">
                <a16:creationId xmlns:a16="http://schemas.microsoft.com/office/drawing/2014/main" id="{FDCFD71C-16FB-4CEE-BE81-25274CE3C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313" y="3674806"/>
            <a:ext cx="5315063" cy="245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56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AN AVAILABILITY ZONE?</a:t>
            </a:r>
            <a:endParaRPr lang="ru-RU" sz="2800" b="1" kern="1200" dirty="0">
              <a:solidFill>
                <a:srgbClr val="FF9F1C"/>
              </a:solidFill>
              <a:latin typeface="Montserrat" charset="0"/>
              <a:ea typeface="+mn-ea"/>
              <a:cs typeface="+mn-cs"/>
            </a:endParaRPr>
          </a:p>
        </p:txBody>
      </p:sp>
      <p:sp>
        <p:nvSpPr>
          <p:cNvPr id="8" name="Rectangle 7">
            <a:extLst>
              <a:ext uri="{FF2B5EF4-FFF2-40B4-BE49-F238E27FC236}">
                <a16:creationId xmlns:a16="http://schemas.microsoft.com/office/drawing/2014/main" id="{7840EACA-6DC8-40AD-9614-669D7CE61B61}"/>
              </a:ext>
            </a:extLst>
          </p:cNvPr>
          <p:cNvSpPr/>
          <p:nvPr/>
        </p:nvSpPr>
        <p:spPr>
          <a:xfrm>
            <a:off x="549203" y="920621"/>
            <a:ext cx="6165515" cy="5016758"/>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charset="0"/>
              </a:rPr>
              <a:t>An AWS availability zone is a logical data center that is located in a certain region. </a:t>
            </a:r>
          </a:p>
          <a:p>
            <a:pPr marL="285750" indent="-285750">
              <a:buFont typeface="Arial" panose="020B0604020202020204" pitchFamily="34" charset="0"/>
              <a:buChar char="•"/>
            </a:pPr>
            <a:r>
              <a:rPr lang="en-CA" sz="2000" dirty="0">
                <a:solidFill>
                  <a:schemeClr val="tx1"/>
                </a:solidFill>
                <a:latin typeface="Montserrat" charset="0"/>
              </a:rPr>
              <a:t>There are two or more availability zones in every AWS region. </a:t>
            </a:r>
          </a:p>
          <a:p>
            <a:pPr marL="285750" indent="-285750">
              <a:buFont typeface="Arial" panose="020B0604020202020204" pitchFamily="34" charset="0"/>
              <a:buChar char="•"/>
            </a:pPr>
            <a:r>
              <a:rPr lang="en-CA" sz="2000" dirty="0">
                <a:solidFill>
                  <a:schemeClr val="tx1"/>
                </a:solidFill>
                <a:latin typeface="Montserrat" charset="0"/>
              </a:rPr>
              <a:t>In order to ensure availability and reduce the likelihood of having two zones going down at the same time, each zone has a redundant and separate power and networking.</a:t>
            </a:r>
          </a:p>
          <a:p>
            <a:pPr marL="285750" indent="-285750">
              <a:buFont typeface="Arial" panose="020B0604020202020204" pitchFamily="34" charset="0"/>
              <a:buChar char="•"/>
            </a:pPr>
            <a:r>
              <a:rPr lang="en-CA" sz="2000" dirty="0">
                <a:solidFill>
                  <a:schemeClr val="tx1"/>
                </a:solidFill>
                <a:latin typeface="Montserrat" charset="0"/>
              </a:rPr>
              <a:t>Note: A data center consists of bunch of servers</a:t>
            </a:r>
          </a:p>
          <a:p>
            <a:pPr marL="285750" indent="-285750">
              <a:buFont typeface="Arial" panose="020B0604020202020204" pitchFamily="34" charset="0"/>
              <a:buChar char="•"/>
            </a:pPr>
            <a:r>
              <a:rPr lang="en-CA" sz="2000" dirty="0">
                <a:solidFill>
                  <a:schemeClr val="tx1"/>
                </a:solidFill>
                <a:latin typeface="Montserrat" charset="0"/>
              </a:rPr>
              <a:t>Note: A common misconception is that a single zone equals a single data center. In fact, each zone is backed by one or more physical data centers.</a:t>
            </a:r>
          </a:p>
          <a:p>
            <a:pPr marL="285750" indent="-285750">
              <a:buFont typeface="Arial" panose="020B0604020202020204" pitchFamily="34" charset="0"/>
              <a:buChar char="•"/>
            </a:pPr>
            <a:endParaRPr lang="en-CA" sz="2000" dirty="0">
              <a:solidFill>
                <a:schemeClr val="tx1"/>
              </a:solidFill>
              <a:latin typeface="Montserrat" charset="0"/>
            </a:endParaRPr>
          </a:p>
        </p:txBody>
      </p:sp>
      <p:sp>
        <p:nvSpPr>
          <p:cNvPr id="2" name="Rectangle 1">
            <a:extLst>
              <a:ext uri="{FF2B5EF4-FFF2-40B4-BE49-F238E27FC236}">
                <a16:creationId xmlns:a16="http://schemas.microsoft.com/office/drawing/2014/main" id="{64E1772A-5A55-4F20-9A05-022648502B97}"/>
              </a:ext>
            </a:extLst>
          </p:cNvPr>
          <p:cNvSpPr/>
          <p:nvPr/>
        </p:nvSpPr>
        <p:spPr>
          <a:xfrm>
            <a:off x="1517963" y="6234211"/>
            <a:ext cx="10142899" cy="369332"/>
          </a:xfrm>
          <a:prstGeom prst="rect">
            <a:avLst/>
          </a:prstGeom>
        </p:spPr>
        <p:txBody>
          <a:bodyPr wrap="square">
            <a:spAutoFit/>
          </a:bodyPr>
          <a:lstStyle/>
          <a:p>
            <a:r>
              <a:rPr lang="en-US" dirty="0">
                <a:hlinkClick r:id="rId2"/>
              </a:rPr>
              <a:t>https://commons.wikimedia.org/wiki/File:BalticServers_data_center.jpg</a:t>
            </a:r>
            <a:endParaRPr lang="en-US" dirty="0"/>
          </a:p>
        </p:txBody>
      </p:sp>
      <p:pic>
        <p:nvPicPr>
          <p:cNvPr id="2050" name="Picture 2">
            <a:extLst>
              <a:ext uri="{FF2B5EF4-FFF2-40B4-BE49-F238E27FC236}">
                <a16:creationId xmlns:a16="http://schemas.microsoft.com/office/drawing/2014/main" id="{16817582-9E63-4617-BBC4-F15B71921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190" y="141636"/>
            <a:ext cx="3687248" cy="21162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EBF1D66-24C7-496C-974E-9F0CFAEF21BF}"/>
              </a:ext>
            </a:extLst>
          </p:cNvPr>
          <p:cNvSpPr/>
          <p:nvPr/>
        </p:nvSpPr>
        <p:spPr>
          <a:xfrm>
            <a:off x="7101914" y="2505007"/>
            <a:ext cx="4495800" cy="20383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4DE031-E6D2-4119-BC03-EB6E0BF750D7}"/>
              </a:ext>
            </a:extLst>
          </p:cNvPr>
          <p:cNvSpPr/>
          <p:nvPr/>
        </p:nvSpPr>
        <p:spPr>
          <a:xfrm>
            <a:off x="7846749" y="3542515"/>
            <a:ext cx="1143000" cy="73828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AVAILABILITY ZONE B</a:t>
            </a:r>
          </a:p>
        </p:txBody>
      </p:sp>
      <p:sp>
        <p:nvSpPr>
          <p:cNvPr id="11" name="Rectangle: Rounded Corners 10">
            <a:extLst>
              <a:ext uri="{FF2B5EF4-FFF2-40B4-BE49-F238E27FC236}">
                <a16:creationId xmlns:a16="http://schemas.microsoft.com/office/drawing/2014/main" id="{ED6D9514-EB8F-4DE6-ADDC-8E084F5EE6F8}"/>
              </a:ext>
            </a:extLst>
          </p:cNvPr>
          <p:cNvSpPr/>
          <p:nvPr/>
        </p:nvSpPr>
        <p:spPr>
          <a:xfrm>
            <a:off x="10055401" y="3556950"/>
            <a:ext cx="1143000" cy="73828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AVAILABILITY ZONE C</a:t>
            </a:r>
          </a:p>
        </p:txBody>
      </p:sp>
      <p:sp>
        <p:nvSpPr>
          <p:cNvPr id="12" name="Rectangle: Rounded Corners 11">
            <a:extLst>
              <a:ext uri="{FF2B5EF4-FFF2-40B4-BE49-F238E27FC236}">
                <a16:creationId xmlns:a16="http://schemas.microsoft.com/office/drawing/2014/main" id="{4E397DA4-0DFC-4C7A-8778-054B731B0E57}"/>
              </a:ext>
            </a:extLst>
          </p:cNvPr>
          <p:cNvSpPr/>
          <p:nvPr/>
        </p:nvSpPr>
        <p:spPr>
          <a:xfrm>
            <a:off x="8912401" y="2675888"/>
            <a:ext cx="1143000" cy="73828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200" b="1" dirty="0">
                <a:solidFill>
                  <a:schemeClr val="tx1"/>
                </a:solidFill>
              </a:rPr>
              <a:t>AVAILABILITY ZONE A</a:t>
            </a:r>
            <a:endParaRPr lang="en-US" sz="1200" b="1" dirty="0">
              <a:solidFill>
                <a:schemeClr val="tx1"/>
              </a:solidFill>
            </a:endParaRPr>
          </a:p>
        </p:txBody>
      </p:sp>
      <p:sp>
        <p:nvSpPr>
          <p:cNvPr id="13" name="Rectangle 12">
            <a:extLst>
              <a:ext uri="{FF2B5EF4-FFF2-40B4-BE49-F238E27FC236}">
                <a16:creationId xmlns:a16="http://schemas.microsoft.com/office/drawing/2014/main" id="{6B2B2C41-6F1E-486A-AB8B-3B5D6CE9B278}"/>
              </a:ext>
            </a:extLst>
          </p:cNvPr>
          <p:cNvSpPr/>
          <p:nvPr/>
        </p:nvSpPr>
        <p:spPr>
          <a:xfrm>
            <a:off x="7172019" y="2502157"/>
            <a:ext cx="1398140" cy="461665"/>
          </a:xfrm>
          <a:prstGeom prst="rect">
            <a:avLst/>
          </a:prstGeom>
        </p:spPr>
        <p:txBody>
          <a:bodyPr wrap="none">
            <a:spAutoFit/>
          </a:bodyPr>
          <a:lstStyle/>
          <a:p>
            <a:pPr algn="ctr"/>
            <a:r>
              <a:rPr lang="en-CA" sz="2400" b="1" dirty="0">
                <a:solidFill>
                  <a:schemeClr val="bg1"/>
                </a:solidFill>
              </a:rPr>
              <a:t>REGION</a:t>
            </a:r>
            <a:endParaRPr lang="en-US" sz="2400" b="1" dirty="0">
              <a:solidFill>
                <a:schemeClr val="bg1"/>
              </a:solidFill>
            </a:endParaRPr>
          </a:p>
        </p:txBody>
      </p:sp>
    </p:spTree>
    <p:extLst>
      <p:ext uri="{BB962C8B-B14F-4D97-AF65-F5344CB8AC3E}">
        <p14:creationId xmlns:p14="http://schemas.microsoft.com/office/powerpoint/2010/main" val="38890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3410BBE8-F24C-4D70-A8A2-AECF8886CAE9}"/>
              </a:ext>
            </a:extLst>
          </p:cNvPr>
          <p:cNvSpPr/>
          <p:nvPr/>
        </p:nvSpPr>
        <p:spPr>
          <a:xfrm>
            <a:off x="554183" y="297659"/>
            <a:ext cx="9827492" cy="523220"/>
          </a:xfrm>
          <a:prstGeom prst="rect">
            <a:avLst/>
          </a:prstGeom>
        </p:spPr>
        <p:txBody>
          <a:bodyPr wrap="square">
            <a:spAutoFit/>
          </a:bodyPr>
          <a:lstStyle/>
          <a:p>
            <a:r>
              <a:rPr lang="en-CA" sz="2800" b="1" kern="1200" dirty="0">
                <a:solidFill>
                  <a:srgbClr val="FF9F1C"/>
                </a:solidFill>
                <a:latin typeface="Montserrat" charset="0"/>
                <a:ea typeface="+mn-ea"/>
                <a:cs typeface="+mn-cs"/>
              </a:rPr>
              <a:t>R</a:t>
            </a:r>
            <a:r>
              <a:rPr lang="en-US" sz="2800" b="1" kern="1200" dirty="0">
                <a:solidFill>
                  <a:srgbClr val="FF9F1C"/>
                </a:solidFill>
                <a:latin typeface="Montserrat" charset="0"/>
                <a:ea typeface="+mn-ea"/>
                <a:cs typeface="+mn-cs"/>
              </a:rPr>
              <a:t>EGIONS SELECTION FROM THE AWS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36729C42-C2B6-4A9E-AAB4-BDFA5CB4AE63}"/>
              </a:ext>
            </a:extLst>
          </p:cNvPr>
          <p:cNvSpPr txBox="1"/>
          <p:nvPr/>
        </p:nvSpPr>
        <p:spPr>
          <a:xfrm>
            <a:off x="1529325" y="845502"/>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CAN SELECT THE REGION THAT YOU LIKE FROM THE MENU</a:t>
            </a:r>
          </a:p>
        </p:txBody>
      </p:sp>
      <p:pic>
        <p:nvPicPr>
          <p:cNvPr id="3" name="Picture 2" descr="Graphical user interface, application, website&#10;&#10;Description automatically generated">
            <a:extLst>
              <a:ext uri="{FF2B5EF4-FFF2-40B4-BE49-F238E27FC236}">
                <a16:creationId xmlns:a16="http://schemas.microsoft.com/office/drawing/2014/main" id="{627292F6-BAA6-43F3-BA38-F2FBDE67A331}"/>
              </a:ext>
            </a:extLst>
          </p:cNvPr>
          <p:cNvPicPr>
            <a:picLocks noChangeAspect="1"/>
          </p:cNvPicPr>
          <p:nvPr/>
        </p:nvPicPr>
        <p:blipFill>
          <a:blip r:embed="rId2"/>
          <a:stretch>
            <a:fillRect/>
          </a:stretch>
        </p:blipFill>
        <p:spPr>
          <a:xfrm>
            <a:off x="1052124" y="1245612"/>
            <a:ext cx="10246601" cy="3729863"/>
          </a:xfrm>
          <a:prstGeom prst="rect">
            <a:avLst/>
          </a:prstGeom>
        </p:spPr>
      </p:pic>
    </p:spTree>
    <p:extLst>
      <p:ext uri="{BB962C8B-B14F-4D97-AF65-F5344CB8AC3E}">
        <p14:creationId xmlns:p14="http://schemas.microsoft.com/office/powerpoint/2010/main" val="3877702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3410BBE8-F24C-4D70-A8A2-AECF8886CAE9}"/>
              </a:ext>
            </a:extLst>
          </p:cNvPr>
          <p:cNvSpPr/>
          <p:nvPr/>
        </p:nvSpPr>
        <p:spPr>
          <a:xfrm>
            <a:off x="554183" y="297659"/>
            <a:ext cx="9827492" cy="523220"/>
          </a:xfrm>
          <a:prstGeom prst="rect">
            <a:avLst/>
          </a:prstGeom>
        </p:spPr>
        <p:txBody>
          <a:bodyPr wrap="square">
            <a:spAutoFit/>
          </a:bodyPr>
          <a:lstStyle/>
          <a:p>
            <a:r>
              <a:rPr lang="en-CA" sz="2800" b="1" kern="1200">
                <a:solidFill>
                  <a:srgbClr val="FF9F1C"/>
                </a:solidFill>
                <a:latin typeface="Montserrat" charset="0"/>
                <a:ea typeface="+mn-ea"/>
                <a:cs typeface="+mn-cs"/>
              </a:rPr>
              <a:t>R</a:t>
            </a:r>
            <a:r>
              <a:rPr lang="en-US" sz="2800" b="1" kern="1200">
                <a:solidFill>
                  <a:srgbClr val="FF9F1C"/>
                </a:solidFill>
                <a:latin typeface="Montserrat" charset="0"/>
                <a:ea typeface="+mn-ea"/>
                <a:cs typeface="+mn-cs"/>
              </a:rPr>
              <a:t>EGIONS SELECTION FROM THE AWS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36729C42-C2B6-4A9E-AAB4-BDFA5CB4AE63}"/>
              </a:ext>
            </a:extLst>
          </p:cNvPr>
          <p:cNvSpPr txBox="1"/>
          <p:nvPr/>
        </p:nvSpPr>
        <p:spPr>
          <a:xfrm>
            <a:off x="1415475" y="820879"/>
            <a:ext cx="10343906"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CAN LAUNCH AN EC2 INSTANCE FROM TWO DIFFERENT REGIONS! </a:t>
            </a:r>
          </a:p>
          <a:p>
            <a:pPr algn="ctr"/>
            <a:r>
              <a:rPr lang="en-US" b="0" dirty="0"/>
              <a:t>THIS EC2 INSTANCE WILL BE LAUNCHED IN US-EAST-1 (N. VIRGINIA) REGION</a:t>
            </a:r>
          </a:p>
        </p:txBody>
      </p:sp>
      <p:pic>
        <p:nvPicPr>
          <p:cNvPr id="4" name="Picture 3">
            <a:extLst>
              <a:ext uri="{FF2B5EF4-FFF2-40B4-BE49-F238E27FC236}">
                <a16:creationId xmlns:a16="http://schemas.microsoft.com/office/drawing/2014/main" id="{786AAF28-46D0-419C-AC10-AE3C47B604F3}"/>
              </a:ext>
            </a:extLst>
          </p:cNvPr>
          <p:cNvPicPr>
            <a:picLocks noChangeAspect="1"/>
          </p:cNvPicPr>
          <p:nvPr/>
        </p:nvPicPr>
        <p:blipFill>
          <a:blip r:embed="rId2"/>
          <a:stretch>
            <a:fillRect/>
          </a:stretch>
        </p:blipFill>
        <p:spPr>
          <a:xfrm>
            <a:off x="776973" y="1552595"/>
            <a:ext cx="10805428" cy="3752810"/>
          </a:xfrm>
          <a:prstGeom prst="rect">
            <a:avLst/>
          </a:prstGeom>
        </p:spPr>
      </p:pic>
    </p:spTree>
    <p:extLst>
      <p:ext uri="{BB962C8B-B14F-4D97-AF65-F5344CB8AC3E}">
        <p14:creationId xmlns:p14="http://schemas.microsoft.com/office/powerpoint/2010/main" val="88548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3410BBE8-F24C-4D70-A8A2-AECF8886CAE9}"/>
              </a:ext>
            </a:extLst>
          </p:cNvPr>
          <p:cNvSpPr/>
          <p:nvPr/>
        </p:nvSpPr>
        <p:spPr>
          <a:xfrm>
            <a:off x="554183" y="297659"/>
            <a:ext cx="9827492" cy="523220"/>
          </a:xfrm>
          <a:prstGeom prst="rect">
            <a:avLst/>
          </a:prstGeom>
        </p:spPr>
        <p:txBody>
          <a:bodyPr wrap="square">
            <a:spAutoFit/>
          </a:bodyPr>
          <a:lstStyle/>
          <a:p>
            <a:r>
              <a:rPr lang="en-CA" sz="2800" b="1" kern="1200">
                <a:solidFill>
                  <a:srgbClr val="FF9F1C"/>
                </a:solidFill>
                <a:latin typeface="Montserrat" charset="0"/>
                <a:ea typeface="+mn-ea"/>
                <a:cs typeface="+mn-cs"/>
              </a:rPr>
              <a:t>R</a:t>
            </a:r>
            <a:r>
              <a:rPr lang="en-US" sz="2800" b="1" kern="1200">
                <a:solidFill>
                  <a:srgbClr val="FF9F1C"/>
                </a:solidFill>
                <a:latin typeface="Montserrat" charset="0"/>
                <a:ea typeface="+mn-ea"/>
                <a:cs typeface="+mn-cs"/>
              </a:rPr>
              <a:t>EGIONS SELECTION FROM THE AWS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36729C42-C2B6-4A9E-AAB4-BDFA5CB4AE63}"/>
              </a:ext>
            </a:extLst>
          </p:cNvPr>
          <p:cNvSpPr txBox="1"/>
          <p:nvPr/>
        </p:nvSpPr>
        <p:spPr>
          <a:xfrm>
            <a:off x="554183" y="820879"/>
            <a:ext cx="11032164"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CAN LAUNCH AN EC2 INSTANCE FROM TWO DIFFERENT REGIONS! </a:t>
            </a:r>
          </a:p>
          <a:p>
            <a:pPr algn="ctr"/>
            <a:r>
              <a:rPr lang="en-US" b="0" dirty="0"/>
              <a:t>THIS EC2 INSTANCE WILL BE LAUNCHED IN CANADA CENTRAL CA-CENTRAL-1 REGION</a:t>
            </a:r>
          </a:p>
        </p:txBody>
      </p:sp>
      <p:pic>
        <p:nvPicPr>
          <p:cNvPr id="3" name="Picture 2">
            <a:extLst>
              <a:ext uri="{FF2B5EF4-FFF2-40B4-BE49-F238E27FC236}">
                <a16:creationId xmlns:a16="http://schemas.microsoft.com/office/drawing/2014/main" id="{6E698D32-0531-4E4E-86B8-83CFF9E79408}"/>
              </a:ext>
            </a:extLst>
          </p:cNvPr>
          <p:cNvPicPr>
            <a:picLocks noChangeAspect="1"/>
          </p:cNvPicPr>
          <p:nvPr/>
        </p:nvPicPr>
        <p:blipFill>
          <a:blip r:embed="rId2"/>
          <a:stretch>
            <a:fillRect/>
          </a:stretch>
        </p:blipFill>
        <p:spPr>
          <a:xfrm>
            <a:off x="712343" y="1528765"/>
            <a:ext cx="10568275" cy="3716125"/>
          </a:xfrm>
          <a:prstGeom prst="rect">
            <a:avLst/>
          </a:prstGeom>
        </p:spPr>
      </p:pic>
    </p:spTree>
    <p:extLst>
      <p:ext uri="{BB962C8B-B14F-4D97-AF65-F5344CB8AC3E}">
        <p14:creationId xmlns:p14="http://schemas.microsoft.com/office/powerpoint/2010/main" val="25202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074919" cy="4364781"/>
            <a:chOff x="544022" y="453547"/>
            <a:chExt cx="5074919" cy="4364781"/>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5074919"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WHAT’S INCLUDED IN THE AWS FREE TIER? (IMPORTANT)</a:t>
              </a:r>
            </a:p>
          </p:txBody>
        </p:sp>
        <p:cxnSp>
          <p:nvCxnSpPr>
            <p:cNvPr id="5" name="Прямая соединительная линия 4"/>
            <p:cNvCxnSpPr/>
            <p:nvPr/>
          </p:nvCxnSpPr>
          <p:spPr>
            <a:xfrm>
              <a:off x="707531" y="4818328"/>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707531" y="5306436"/>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707531" y="5303440"/>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631331" y="5607029"/>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622181" y="5607029"/>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77679" y="5607029"/>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3476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IS CLOUD COMPUTING?</a:t>
            </a:r>
            <a:endParaRPr lang="ru-RU" sz="2800" b="1" kern="1200" dirty="0">
              <a:solidFill>
                <a:srgbClr val="FF9F1C"/>
              </a:solidFill>
              <a:latin typeface="Montserrat" charset="0"/>
              <a:ea typeface="+mn-ea"/>
              <a:cs typeface="+mn-cs"/>
            </a:endParaRPr>
          </a:p>
        </p:txBody>
      </p:sp>
      <p:sp>
        <p:nvSpPr>
          <p:cNvPr id="8" name="Rectangle 7">
            <a:extLst>
              <a:ext uri="{FF2B5EF4-FFF2-40B4-BE49-F238E27FC236}">
                <a16:creationId xmlns:a16="http://schemas.microsoft.com/office/drawing/2014/main" id="{7840EACA-6DC8-40AD-9614-669D7CE61B61}"/>
              </a:ext>
            </a:extLst>
          </p:cNvPr>
          <p:cNvSpPr/>
          <p:nvPr/>
        </p:nvSpPr>
        <p:spPr>
          <a:xfrm>
            <a:off x="625195" y="855467"/>
            <a:ext cx="11156615" cy="1938992"/>
          </a:xfrm>
          <a:prstGeom prst="rect">
            <a:avLst/>
          </a:prstGeom>
        </p:spPr>
        <p:txBody>
          <a:bodyPr vert="horz" wrap="square" lIns="91440" tIns="45720" rIns="91440" bIns="45720" rtlCol="0">
            <a:spAutoFit/>
          </a:bodyPr>
          <a:lstStyle/>
          <a:p>
            <a:pPr marL="342900" indent="-342900">
              <a:buFont typeface="Arial" pitchFamily="34" charset="0"/>
              <a:buChar char="•"/>
            </a:pPr>
            <a:r>
              <a:rPr lang="en-CA" sz="2000" kern="1200" dirty="0">
                <a:solidFill>
                  <a:schemeClr val="tx1"/>
                </a:solidFill>
                <a:latin typeface="Montserrat" charset="0"/>
                <a:ea typeface="+mn-ea"/>
              </a:rPr>
              <a:t>Cloud computing is the on-demand delivery of services such as compute and storage over the Internet with pay-as-you-go pricing. </a:t>
            </a:r>
          </a:p>
          <a:p>
            <a:pPr marL="342900" indent="-342900">
              <a:buFont typeface="Arial" pitchFamily="34" charset="0"/>
              <a:buChar char="•"/>
            </a:pPr>
            <a:r>
              <a:rPr lang="en-CA" sz="2000" kern="1200" dirty="0">
                <a:solidFill>
                  <a:schemeClr val="tx1"/>
                </a:solidFill>
                <a:latin typeface="Montserrat" charset="0"/>
                <a:ea typeface="+mn-ea"/>
              </a:rPr>
              <a:t>Simply put, instead of buying a physical server or a computer, you can lease it!</a:t>
            </a:r>
          </a:p>
          <a:p>
            <a:pPr marL="342900" indent="-342900">
              <a:buFont typeface="Arial" pitchFamily="34" charset="0"/>
              <a:buChar char="•"/>
            </a:pPr>
            <a:r>
              <a:rPr lang="en-CA" sz="2000" kern="1200" dirty="0">
                <a:solidFill>
                  <a:schemeClr val="tx1"/>
                </a:solidFill>
                <a:latin typeface="Montserrat" charset="0"/>
                <a:ea typeface="+mn-ea"/>
              </a:rPr>
              <a:t>You can leverage compute power, storage, and databases, on an as-needed basis from a cloud provider like Amazon Web Services (AWS).</a:t>
            </a:r>
          </a:p>
          <a:p>
            <a:pPr marL="342900" indent="-342900">
              <a:buFont typeface="Arial" pitchFamily="34" charset="0"/>
              <a:buChar char="•"/>
            </a:pPr>
            <a:endParaRPr lang="en-CA" sz="2000" kern="1200" dirty="0">
              <a:solidFill>
                <a:schemeClr val="tx1"/>
              </a:solidFill>
              <a:latin typeface="Montserrat" charset="0"/>
              <a:ea typeface="+mn-ea"/>
            </a:endParaRPr>
          </a:p>
        </p:txBody>
      </p:sp>
      <p:pic>
        <p:nvPicPr>
          <p:cNvPr id="1026" name="Picture 2" descr="Cloud Computing, Cloud System, Cloud, System, Internet">
            <a:extLst>
              <a:ext uri="{FF2B5EF4-FFF2-40B4-BE49-F238E27FC236}">
                <a16:creationId xmlns:a16="http://schemas.microsoft.com/office/drawing/2014/main" id="{CCABD41D-B824-414C-89D8-A38BFA2C1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019" y="2931301"/>
            <a:ext cx="5258890" cy="2739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E1772A-5A55-4F20-9A05-022648502B97}"/>
              </a:ext>
            </a:extLst>
          </p:cNvPr>
          <p:cNvSpPr/>
          <p:nvPr/>
        </p:nvSpPr>
        <p:spPr>
          <a:xfrm>
            <a:off x="1517963" y="6234211"/>
            <a:ext cx="10142899" cy="646331"/>
          </a:xfrm>
          <a:prstGeom prst="rect">
            <a:avLst/>
          </a:prstGeom>
        </p:spPr>
        <p:txBody>
          <a:bodyPr wrap="square">
            <a:spAutoFit/>
          </a:bodyPr>
          <a:lstStyle/>
          <a:p>
            <a:r>
              <a:rPr lang="en-US" dirty="0"/>
              <a:t>Photo Credit: </a:t>
            </a:r>
            <a:r>
              <a:rPr lang="en-US" dirty="0">
                <a:hlinkClick r:id="rId3"/>
              </a:rPr>
              <a:t>https://pixabay.com/illustrations/cloud-computing-cloud-system-cloud-2153286/</a:t>
            </a:r>
            <a:endParaRPr lang="en-US" dirty="0"/>
          </a:p>
          <a:p>
            <a:endParaRPr lang="en-US" dirty="0"/>
          </a:p>
        </p:txBody>
      </p:sp>
    </p:spTree>
    <p:extLst>
      <p:ext uri="{BB962C8B-B14F-4D97-AF65-F5344CB8AC3E}">
        <p14:creationId xmlns:p14="http://schemas.microsoft.com/office/powerpoint/2010/main" val="1278712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949EC-3E36-4C97-A87A-A06C0F94CCBF}"/>
              </a:ext>
            </a:extLst>
          </p:cNvPr>
          <p:cNvPicPr>
            <a:picLocks noChangeAspect="1"/>
          </p:cNvPicPr>
          <p:nvPr/>
        </p:nvPicPr>
        <p:blipFill>
          <a:blip r:embed="rId2"/>
          <a:stretch>
            <a:fillRect/>
          </a:stretch>
        </p:blipFill>
        <p:spPr>
          <a:xfrm>
            <a:off x="4242478" y="241169"/>
            <a:ext cx="4787799" cy="6378001"/>
          </a:xfrm>
          <a:prstGeom prst="rect">
            <a:avLst/>
          </a:prstGeom>
        </p:spPr>
      </p:pic>
      <p:sp>
        <p:nvSpPr>
          <p:cNvPr id="6" name="Прямоугольник 4">
            <a:extLst>
              <a:ext uri="{FF2B5EF4-FFF2-40B4-BE49-F238E27FC236}">
                <a16:creationId xmlns:a16="http://schemas.microsoft.com/office/drawing/2014/main" id="{CA373E7B-B1EC-49D4-8151-2A16F1B84839}"/>
              </a:ext>
            </a:extLst>
          </p:cNvPr>
          <p:cNvSpPr/>
          <p:nvPr/>
        </p:nvSpPr>
        <p:spPr>
          <a:xfrm>
            <a:off x="331067" y="241169"/>
            <a:ext cx="12175089"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AWS FREE TIER</a:t>
            </a:r>
            <a:endParaRPr lang="ru-RU" sz="2800" b="1" kern="1200" dirty="0">
              <a:solidFill>
                <a:srgbClr val="FF9900"/>
              </a:solidFill>
              <a:latin typeface="Montserrat" charset="0"/>
              <a:ea typeface="+mn-ea"/>
              <a:cs typeface="+mn-cs"/>
            </a:endParaRPr>
          </a:p>
        </p:txBody>
      </p:sp>
    </p:spTree>
    <p:extLst>
      <p:ext uri="{BB962C8B-B14F-4D97-AF65-F5344CB8AC3E}">
        <p14:creationId xmlns:p14="http://schemas.microsoft.com/office/powerpoint/2010/main" val="4044504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4">
            <a:extLst>
              <a:ext uri="{FF2B5EF4-FFF2-40B4-BE49-F238E27FC236}">
                <a16:creationId xmlns:a16="http://schemas.microsoft.com/office/drawing/2014/main" id="{08BFAE38-B926-B14A-A311-E6DCC74E63CC}"/>
              </a:ext>
            </a:extLst>
          </p:cNvPr>
          <p:cNvSpPr/>
          <p:nvPr/>
        </p:nvSpPr>
        <p:spPr>
          <a:xfrm>
            <a:off x="331067" y="241169"/>
            <a:ext cx="12175089"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AWS SAGEMAKER FREE TIER</a:t>
            </a:r>
            <a:endParaRPr lang="ru-RU" sz="2800" b="1" kern="1200" dirty="0">
              <a:solidFill>
                <a:srgbClr val="FF9900"/>
              </a:solidFill>
              <a:latin typeface="Montserrat" charset="0"/>
              <a:ea typeface="+mn-ea"/>
              <a:cs typeface="+mn-cs"/>
            </a:endParaRPr>
          </a:p>
        </p:txBody>
      </p:sp>
      <p:sp>
        <p:nvSpPr>
          <p:cNvPr id="5" name="Прямоугольник 11">
            <a:extLst>
              <a:ext uri="{FF2B5EF4-FFF2-40B4-BE49-F238E27FC236}">
                <a16:creationId xmlns:a16="http://schemas.microsoft.com/office/drawing/2014/main" id="{ED401EDB-ED13-E14C-948A-AE6C34494BB7}"/>
              </a:ext>
            </a:extLst>
          </p:cNvPr>
          <p:cNvSpPr/>
          <p:nvPr/>
        </p:nvSpPr>
        <p:spPr>
          <a:xfrm>
            <a:off x="251554" y="764389"/>
            <a:ext cx="11058997" cy="707886"/>
          </a:xfrm>
          <a:prstGeom prst="rect">
            <a:avLst/>
          </a:prstGeom>
        </p:spPr>
        <p:txBody>
          <a:bodyPr vert="horz" wrap="square" lIns="91440" tIns="45720" rIns="91440" bIns="45720" rtlCol="0">
            <a:spAutoFit/>
          </a:bodyPr>
          <a:lstStyle/>
          <a:p>
            <a:pPr marL="285750" indent="-285750">
              <a:buFont typeface="Arial" panose="020B0604020202020204" pitchFamily="34" charset="0"/>
              <a:buChar char="•"/>
            </a:pPr>
            <a:r>
              <a:rPr lang="en-US" sz="2000" kern="1200" dirty="0">
                <a:solidFill>
                  <a:schemeClr val="tx1"/>
                </a:solidFill>
                <a:latin typeface="Montserrat" charset="0"/>
                <a:ea typeface="+mn-ea"/>
              </a:rPr>
              <a:t>AWS </a:t>
            </a:r>
            <a:r>
              <a:rPr lang="en-US" sz="2000" kern="1200" dirty="0" err="1">
                <a:solidFill>
                  <a:schemeClr val="tx1"/>
                </a:solidFill>
                <a:latin typeface="Montserrat" charset="0"/>
                <a:ea typeface="+mn-ea"/>
              </a:rPr>
              <a:t>SageMaker</a:t>
            </a:r>
            <a:r>
              <a:rPr lang="en-US" sz="2000" kern="1200" dirty="0">
                <a:solidFill>
                  <a:schemeClr val="tx1"/>
                </a:solidFill>
                <a:latin typeface="Montserrat" charset="0"/>
                <a:ea typeface="+mn-ea"/>
              </a:rPr>
              <a:t> free tier starts from the first month when the first </a:t>
            </a:r>
            <a:r>
              <a:rPr lang="en-US" sz="2000" kern="1200" dirty="0" err="1">
                <a:solidFill>
                  <a:schemeClr val="tx1"/>
                </a:solidFill>
                <a:latin typeface="Montserrat" charset="0"/>
                <a:ea typeface="+mn-ea"/>
              </a:rPr>
              <a:t>SageMaker</a:t>
            </a:r>
            <a:r>
              <a:rPr lang="en-US" sz="2000" kern="1200" dirty="0">
                <a:solidFill>
                  <a:schemeClr val="tx1"/>
                </a:solidFill>
                <a:latin typeface="Montserrat" charset="0"/>
                <a:ea typeface="+mn-ea"/>
              </a:rPr>
              <a:t> resource is created. </a:t>
            </a:r>
          </a:p>
        </p:txBody>
      </p:sp>
      <p:graphicFrame>
        <p:nvGraphicFramePr>
          <p:cNvPr id="2" name="Table 1">
            <a:extLst>
              <a:ext uri="{FF2B5EF4-FFF2-40B4-BE49-F238E27FC236}">
                <a16:creationId xmlns:a16="http://schemas.microsoft.com/office/drawing/2014/main" id="{A5B0AFE1-B90B-4C70-A07B-8FDEC6AB3290}"/>
              </a:ext>
            </a:extLst>
          </p:cNvPr>
          <p:cNvGraphicFramePr>
            <a:graphicFrameLocks noGrp="1"/>
          </p:cNvGraphicFramePr>
          <p:nvPr>
            <p:extLst>
              <p:ext uri="{D42A27DB-BD31-4B8C-83A1-F6EECF244321}">
                <p14:modId xmlns:p14="http://schemas.microsoft.com/office/powerpoint/2010/main" val="1258857704"/>
              </p:ext>
            </p:extLst>
          </p:nvPr>
        </p:nvGraphicFramePr>
        <p:xfrm>
          <a:off x="526148" y="1709898"/>
          <a:ext cx="9106740" cy="4443339"/>
        </p:xfrm>
        <a:graphic>
          <a:graphicData uri="http://schemas.openxmlformats.org/drawingml/2006/table">
            <a:tbl>
              <a:tblPr>
                <a:tableStyleId>{C4B1156A-380E-4F78-BDF5-A606A8083BF9}</a:tableStyleId>
              </a:tblPr>
              <a:tblGrid>
                <a:gridCol w="3142624">
                  <a:extLst>
                    <a:ext uri="{9D8B030D-6E8A-4147-A177-3AD203B41FA5}">
                      <a16:colId xmlns:a16="http://schemas.microsoft.com/office/drawing/2014/main" val="538453895"/>
                    </a:ext>
                  </a:extLst>
                </a:gridCol>
                <a:gridCol w="5964116">
                  <a:extLst>
                    <a:ext uri="{9D8B030D-6E8A-4147-A177-3AD203B41FA5}">
                      <a16:colId xmlns:a16="http://schemas.microsoft.com/office/drawing/2014/main" val="4208938065"/>
                    </a:ext>
                  </a:extLst>
                </a:gridCol>
              </a:tblGrid>
              <a:tr h="576459">
                <a:tc>
                  <a:txBody>
                    <a:bodyPr/>
                    <a:lstStyle/>
                    <a:p>
                      <a:pPr algn="l"/>
                      <a:r>
                        <a:rPr lang="en-US" sz="1400" b="1" dirty="0">
                          <a:effectLst/>
                          <a:latin typeface="Montserrat" panose="00000500000000000000" pitchFamily="2" charset="0"/>
                        </a:rPr>
                        <a:t>Amazon </a:t>
                      </a:r>
                      <a:r>
                        <a:rPr lang="en-US" sz="1400" b="1" dirty="0" err="1">
                          <a:effectLst/>
                          <a:latin typeface="Montserrat" panose="00000500000000000000" pitchFamily="2" charset="0"/>
                        </a:rPr>
                        <a:t>SageMaker</a:t>
                      </a:r>
                      <a:r>
                        <a:rPr lang="en-US" sz="1400" b="1" dirty="0">
                          <a:effectLst/>
                          <a:latin typeface="Montserrat" panose="00000500000000000000" pitchFamily="2" charset="0"/>
                        </a:rPr>
                        <a:t> capability</a:t>
                      </a:r>
                    </a:p>
                  </a:txBody>
                  <a:tcPr marL="37191" marR="37191" marT="37191" marB="37191" anchor="ctr"/>
                </a:tc>
                <a:tc>
                  <a:txBody>
                    <a:bodyPr/>
                    <a:lstStyle/>
                    <a:p>
                      <a:pPr algn="l"/>
                      <a:r>
                        <a:rPr lang="en-US" sz="1400" b="0">
                          <a:effectLst/>
                          <a:latin typeface="Montserrat" panose="00000500000000000000" pitchFamily="2" charset="0"/>
                        </a:rPr>
                        <a:t>Free Tier usage per month for the first 2 months</a:t>
                      </a:r>
                      <a:endParaRPr lang="en-US" sz="1400">
                        <a:effectLst/>
                        <a:latin typeface="Montserrat" panose="00000500000000000000" pitchFamily="2" charset="0"/>
                      </a:endParaRPr>
                    </a:p>
                  </a:txBody>
                  <a:tcPr marL="37191" marR="37191" marT="37191" marB="37191" anchor="ctr"/>
                </a:tc>
                <a:extLst>
                  <a:ext uri="{0D108BD9-81ED-4DB2-BD59-A6C34878D82A}">
                    <a16:rowId xmlns:a16="http://schemas.microsoft.com/office/drawing/2014/main" val="1785505032"/>
                  </a:ext>
                </a:extLst>
              </a:tr>
              <a:tr h="911178">
                <a:tc>
                  <a:txBody>
                    <a:bodyPr/>
                    <a:lstStyle/>
                    <a:p>
                      <a:pPr algn="l"/>
                      <a:r>
                        <a:rPr lang="en-US" sz="1400" b="1">
                          <a:effectLst/>
                          <a:latin typeface="Montserrat" panose="00000500000000000000" pitchFamily="2" charset="0"/>
                        </a:rPr>
                        <a:t>Studio notebooks, and On-demand notebook instances</a:t>
                      </a:r>
                    </a:p>
                  </a:txBody>
                  <a:tcPr marL="37191" marR="37191" marT="37191" marB="37191" anchor="ctr"/>
                </a:tc>
                <a:tc>
                  <a:txBody>
                    <a:bodyPr/>
                    <a:lstStyle/>
                    <a:p>
                      <a:pPr algn="l"/>
                      <a:r>
                        <a:rPr lang="en-US" sz="1400" dirty="0">
                          <a:effectLst/>
                          <a:latin typeface="Montserrat" panose="00000500000000000000" pitchFamily="2" charset="0"/>
                        </a:rPr>
                        <a:t>250 hours of ml.t3.medium instance on Studio notebooks OR 250 hours of ml.t2 medium instance or ml.t3.medium instance on on-demand notebook instances</a:t>
                      </a:r>
                    </a:p>
                  </a:txBody>
                  <a:tcPr marL="37191" marR="37191" marT="37191" marB="37191" anchor="ctr"/>
                </a:tc>
                <a:extLst>
                  <a:ext uri="{0D108BD9-81ED-4DB2-BD59-A6C34878D82A}">
                    <a16:rowId xmlns:a16="http://schemas.microsoft.com/office/drawing/2014/main" val="279849012"/>
                  </a:ext>
                </a:extLst>
              </a:tr>
              <a:tr h="576459">
                <a:tc>
                  <a:txBody>
                    <a:bodyPr/>
                    <a:lstStyle/>
                    <a:p>
                      <a:pPr algn="l"/>
                      <a:r>
                        <a:rPr lang="en-US" sz="1400" b="1" dirty="0">
                          <a:effectLst/>
                          <a:latin typeface="Montserrat" panose="00000500000000000000" pitchFamily="2" charset="0"/>
                        </a:rPr>
                        <a:t>RStudio on </a:t>
                      </a:r>
                      <a:r>
                        <a:rPr lang="en-US" sz="1400" b="1" dirty="0" err="1">
                          <a:effectLst/>
                          <a:latin typeface="Montserrat" panose="00000500000000000000" pitchFamily="2" charset="0"/>
                        </a:rPr>
                        <a:t>SageMaker</a:t>
                      </a:r>
                      <a:endParaRPr lang="en-US" sz="1400" b="1" dirty="0">
                        <a:effectLst/>
                        <a:latin typeface="Montserrat" panose="00000500000000000000" pitchFamily="2" charset="0"/>
                      </a:endParaRPr>
                    </a:p>
                  </a:txBody>
                  <a:tcPr marL="37191" marR="37191" marT="37191" marB="37191" anchor="ctr"/>
                </a:tc>
                <a:tc>
                  <a:txBody>
                    <a:bodyPr/>
                    <a:lstStyle/>
                    <a:p>
                      <a:pPr algn="l"/>
                      <a:r>
                        <a:rPr lang="en-US" sz="1400">
                          <a:effectLst/>
                          <a:latin typeface="Montserrat" panose="00000500000000000000" pitchFamily="2" charset="0"/>
                        </a:rPr>
                        <a:t>250 hours of ml.t3.medium instance on RSession app AND Free ml.t3.medium instance for RStudioServerPro app</a:t>
                      </a:r>
                    </a:p>
                  </a:txBody>
                  <a:tcPr marL="37191" marR="37191" marT="37191" marB="37191" anchor="ctr"/>
                </a:tc>
                <a:extLst>
                  <a:ext uri="{0D108BD9-81ED-4DB2-BD59-A6C34878D82A}">
                    <a16:rowId xmlns:a16="http://schemas.microsoft.com/office/drawing/2014/main" val="3481516731"/>
                  </a:ext>
                </a:extLst>
              </a:tr>
              <a:tr h="241741">
                <a:tc>
                  <a:txBody>
                    <a:bodyPr/>
                    <a:lstStyle/>
                    <a:p>
                      <a:pPr algn="l"/>
                      <a:r>
                        <a:rPr lang="en-US" sz="1400" b="1">
                          <a:effectLst/>
                          <a:latin typeface="Montserrat" panose="00000500000000000000" pitchFamily="2" charset="0"/>
                        </a:rPr>
                        <a:t>Data Wrangler</a:t>
                      </a:r>
                    </a:p>
                  </a:txBody>
                  <a:tcPr marL="37191" marR="37191" marT="37191" marB="37191" anchor="ctr"/>
                </a:tc>
                <a:tc>
                  <a:txBody>
                    <a:bodyPr/>
                    <a:lstStyle/>
                    <a:p>
                      <a:pPr algn="l"/>
                      <a:r>
                        <a:rPr lang="en-US" sz="1400" dirty="0">
                          <a:effectLst/>
                          <a:latin typeface="Montserrat" panose="00000500000000000000" pitchFamily="2" charset="0"/>
                        </a:rPr>
                        <a:t>25 hours of ml.m5.4xlarge instance</a:t>
                      </a:r>
                    </a:p>
                  </a:txBody>
                  <a:tcPr marL="37191" marR="37191" marT="37191" marB="37191" anchor="ctr"/>
                </a:tc>
                <a:extLst>
                  <a:ext uri="{0D108BD9-81ED-4DB2-BD59-A6C34878D82A}">
                    <a16:rowId xmlns:a16="http://schemas.microsoft.com/office/drawing/2014/main" val="2919948611"/>
                  </a:ext>
                </a:extLst>
              </a:tr>
              <a:tr h="409100">
                <a:tc>
                  <a:txBody>
                    <a:bodyPr/>
                    <a:lstStyle/>
                    <a:p>
                      <a:pPr algn="l"/>
                      <a:r>
                        <a:rPr lang="en-US" sz="1400" b="1">
                          <a:effectLst/>
                          <a:latin typeface="Montserrat" panose="00000500000000000000" pitchFamily="2" charset="0"/>
                        </a:rPr>
                        <a:t>Feature Store</a:t>
                      </a:r>
                    </a:p>
                  </a:txBody>
                  <a:tcPr marL="37191" marR="37191" marT="37191" marB="37191" anchor="ctr"/>
                </a:tc>
                <a:tc>
                  <a:txBody>
                    <a:bodyPr/>
                    <a:lstStyle/>
                    <a:p>
                      <a:pPr algn="l"/>
                      <a:r>
                        <a:rPr lang="en-US" sz="1400">
                          <a:effectLst/>
                          <a:latin typeface="Montserrat" panose="00000500000000000000" pitchFamily="2" charset="0"/>
                        </a:rPr>
                        <a:t>10 million write units, 10 million read units, 25 GB storage</a:t>
                      </a:r>
                    </a:p>
                  </a:txBody>
                  <a:tcPr marL="37191" marR="37191" marT="37191" marB="37191" anchor="ctr"/>
                </a:tc>
                <a:extLst>
                  <a:ext uri="{0D108BD9-81ED-4DB2-BD59-A6C34878D82A}">
                    <a16:rowId xmlns:a16="http://schemas.microsoft.com/office/drawing/2014/main" val="1797692600"/>
                  </a:ext>
                </a:extLst>
              </a:tr>
              <a:tr h="241741">
                <a:tc>
                  <a:txBody>
                    <a:bodyPr/>
                    <a:lstStyle/>
                    <a:p>
                      <a:pPr algn="l"/>
                      <a:r>
                        <a:rPr lang="en-US" sz="1400" b="1" dirty="0">
                          <a:effectLst/>
                          <a:latin typeface="Montserrat" panose="00000500000000000000" pitchFamily="2" charset="0"/>
                        </a:rPr>
                        <a:t>Training</a:t>
                      </a:r>
                    </a:p>
                  </a:txBody>
                  <a:tcPr marL="37191" marR="37191" marT="37191" marB="37191" anchor="ctr"/>
                </a:tc>
                <a:tc>
                  <a:txBody>
                    <a:bodyPr/>
                    <a:lstStyle/>
                    <a:p>
                      <a:pPr algn="l"/>
                      <a:r>
                        <a:rPr lang="en-US" sz="1400">
                          <a:effectLst/>
                          <a:latin typeface="Montserrat" panose="00000500000000000000" pitchFamily="2" charset="0"/>
                        </a:rPr>
                        <a:t>50 hours of m4.xlarge or m5.xlarge instances</a:t>
                      </a:r>
                    </a:p>
                  </a:txBody>
                  <a:tcPr marL="37191" marR="37191" marT="37191" marB="37191" anchor="ctr"/>
                </a:tc>
                <a:extLst>
                  <a:ext uri="{0D108BD9-81ED-4DB2-BD59-A6C34878D82A}">
                    <a16:rowId xmlns:a16="http://schemas.microsoft.com/office/drawing/2014/main" val="681434361"/>
                  </a:ext>
                </a:extLst>
              </a:tr>
              <a:tr h="409100">
                <a:tc>
                  <a:txBody>
                    <a:bodyPr/>
                    <a:lstStyle/>
                    <a:p>
                      <a:pPr algn="l"/>
                      <a:r>
                        <a:rPr lang="en-US" sz="1400" b="1">
                          <a:effectLst/>
                          <a:latin typeface="Montserrat" panose="00000500000000000000" pitchFamily="2" charset="0"/>
                        </a:rPr>
                        <a:t>Real-Time Inference</a:t>
                      </a:r>
                    </a:p>
                  </a:txBody>
                  <a:tcPr marL="37191" marR="37191" marT="37191" marB="37191" anchor="ctr"/>
                </a:tc>
                <a:tc>
                  <a:txBody>
                    <a:bodyPr/>
                    <a:lstStyle/>
                    <a:p>
                      <a:pPr algn="l"/>
                      <a:r>
                        <a:rPr lang="en-US" sz="1400">
                          <a:effectLst/>
                          <a:latin typeface="Montserrat" panose="00000500000000000000" pitchFamily="2" charset="0"/>
                        </a:rPr>
                        <a:t>125 hours of m4.xlarge or m5.xlarge instances</a:t>
                      </a:r>
                    </a:p>
                  </a:txBody>
                  <a:tcPr marL="37191" marR="37191" marT="37191" marB="37191" anchor="ctr"/>
                </a:tc>
                <a:extLst>
                  <a:ext uri="{0D108BD9-81ED-4DB2-BD59-A6C34878D82A}">
                    <a16:rowId xmlns:a16="http://schemas.microsoft.com/office/drawing/2014/main" val="934041955"/>
                  </a:ext>
                </a:extLst>
              </a:tr>
              <a:tr h="409100">
                <a:tc>
                  <a:txBody>
                    <a:bodyPr/>
                    <a:lstStyle/>
                    <a:p>
                      <a:pPr algn="l"/>
                      <a:r>
                        <a:rPr lang="en-US" sz="1400" b="1">
                          <a:effectLst/>
                          <a:latin typeface="Montserrat" panose="00000500000000000000" pitchFamily="2" charset="0"/>
                        </a:rPr>
                        <a:t>Serverless Inference</a:t>
                      </a:r>
                    </a:p>
                  </a:txBody>
                  <a:tcPr marL="37191" marR="37191" marT="37191" marB="37191" anchor="ctr"/>
                </a:tc>
                <a:tc>
                  <a:txBody>
                    <a:bodyPr/>
                    <a:lstStyle/>
                    <a:p>
                      <a:pPr algn="l"/>
                      <a:r>
                        <a:rPr lang="en-US" sz="1400" dirty="0">
                          <a:effectLst/>
                          <a:latin typeface="Montserrat" panose="00000500000000000000" pitchFamily="2" charset="0"/>
                        </a:rPr>
                        <a:t>150,000 seconds of inference duration</a:t>
                      </a:r>
                    </a:p>
                  </a:txBody>
                  <a:tcPr marL="37191" marR="37191" marT="37191" marB="37191" anchor="ctr"/>
                </a:tc>
                <a:extLst>
                  <a:ext uri="{0D108BD9-81ED-4DB2-BD59-A6C34878D82A}">
                    <a16:rowId xmlns:a16="http://schemas.microsoft.com/office/drawing/2014/main" val="1346512818"/>
                  </a:ext>
                </a:extLst>
              </a:tr>
              <a:tr h="576459">
                <a:tc>
                  <a:txBody>
                    <a:bodyPr/>
                    <a:lstStyle/>
                    <a:p>
                      <a:pPr algn="l"/>
                      <a:r>
                        <a:rPr lang="en-US" sz="1400" b="1" dirty="0">
                          <a:effectLst/>
                          <a:latin typeface="Montserrat" panose="00000500000000000000" pitchFamily="2" charset="0"/>
                        </a:rPr>
                        <a:t>Canvas</a:t>
                      </a:r>
                    </a:p>
                  </a:txBody>
                  <a:tcPr marL="37191" marR="37191" marT="37191" marB="37191" anchor="ctr"/>
                </a:tc>
                <a:tc>
                  <a:txBody>
                    <a:bodyPr/>
                    <a:lstStyle/>
                    <a:p>
                      <a:pPr algn="l"/>
                      <a:r>
                        <a:rPr lang="en-US" sz="1400" dirty="0">
                          <a:effectLst/>
                          <a:latin typeface="Montserrat" panose="00000500000000000000" pitchFamily="2" charset="0"/>
                        </a:rPr>
                        <a:t>750 hours/month for session time, and up to 10 model creation requests/month, each with up to 1M cells/model creation request</a:t>
                      </a:r>
                    </a:p>
                  </a:txBody>
                  <a:tcPr marL="37191" marR="37191" marT="37191" marB="37191" anchor="ctr"/>
                </a:tc>
                <a:extLst>
                  <a:ext uri="{0D108BD9-81ED-4DB2-BD59-A6C34878D82A}">
                    <a16:rowId xmlns:a16="http://schemas.microsoft.com/office/drawing/2014/main" val="2894371955"/>
                  </a:ext>
                </a:extLst>
              </a:tr>
            </a:tbl>
          </a:graphicData>
        </a:graphic>
      </p:graphicFrame>
      <p:sp>
        <p:nvSpPr>
          <p:cNvPr id="7" name="TextBox 6">
            <a:extLst>
              <a:ext uri="{FF2B5EF4-FFF2-40B4-BE49-F238E27FC236}">
                <a16:creationId xmlns:a16="http://schemas.microsoft.com/office/drawing/2014/main" id="{0BF51F44-BE12-4466-9A57-3C2CEBD903EE}"/>
              </a:ext>
            </a:extLst>
          </p:cNvPr>
          <p:cNvSpPr txBox="1"/>
          <p:nvPr/>
        </p:nvSpPr>
        <p:spPr>
          <a:xfrm>
            <a:off x="3825551" y="6390927"/>
            <a:ext cx="6251510" cy="307777"/>
          </a:xfrm>
          <a:prstGeom prst="rect">
            <a:avLst/>
          </a:prstGeom>
          <a:noFill/>
        </p:spPr>
        <p:txBody>
          <a:bodyPr wrap="square">
            <a:spAutoFit/>
          </a:bodyPr>
          <a:lstStyle/>
          <a:p>
            <a:r>
              <a:rPr lang="en-US" dirty="0"/>
              <a:t>Source: https://aws.amazon.com/sagemaker/pricing/</a:t>
            </a:r>
          </a:p>
        </p:txBody>
      </p:sp>
    </p:spTree>
    <p:extLst>
      <p:ext uri="{BB962C8B-B14F-4D97-AF65-F5344CB8AC3E}">
        <p14:creationId xmlns:p14="http://schemas.microsoft.com/office/powerpoint/2010/main" val="301754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325837" cy="3263568"/>
            <a:chOff x="544022" y="453547"/>
            <a:chExt cx="5325837" cy="3263568"/>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3" y="1623098"/>
              <a:ext cx="532583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DEMO: BILLING DASHBOARD &amp; ALARM SETTING</a:t>
              </a:r>
            </a:p>
          </p:txBody>
        </p:sp>
        <p:cxnSp>
          <p:nvCxnSpPr>
            <p:cNvPr id="5" name="Прямая соединительная линия 4"/>
            <p:cNvCxnSpPr/>
            <p:nvPr/>
          </p:nvCxnSpPr>
          <p:spPr>
            <a:xfrm>
              <a:off x="707531" y="371711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72613" y="4277500"/>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72613" y="4274504"/>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96413" y="4578093"/>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87263" y="4578093"/>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42761" y="4578093"/>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090392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566289" y="863990"/>
            <a:ext cx="11059421"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YOUR ACCOUNT NAME AND SELECT BILLING DASHBOARD FROM THE MENU</a:t>
            </a:r>
          </a:p>
        </p:txBody>
      </p:sp>
      <p:pic>
        <p:nvPicPr>
          <p:cNvPr id="4" name="Picture 3" descr="A screenshot of a computer&#10;&#10;Description automatically generated">
            <a:extLst>
              <a:ext uri="{FF2B5EF4-FFF2-40B4-BE49-F238E27FC236}">
                <a16:creationId xmlns:a16="http://schemas.microsoft.com/office/drawing/2014/main" id="{5ACCB9D0-DDCC-4134-B269-EF7F3AEB3F04}"/>
              </a:ext>
            </a:extLst>
          </p:cNvPr>
          <p:cNvPicPr>
            <a:picLocks noChangeAspect="1"/>
          </p:cNvPicPr>
          <p:nvPr/>
        </p:nvPicPr>
        <p:blipFill>
          <a:blip r:embed="rId2"/>
          <a:stretch>
            <a:fillRect/>
          </a:stretch>
        </p:blipFill>
        <p:spPr>
          <a:xfrm>
            <a:off x="869090" y="1419312"/>
            <a:ext cx="10870278" cy="3800109"/>
          </a:xfrm>
          <a:prstGeom prst="rect">
            <a:avLst/>
          </a:prstGeom>
        </p:spPr>
      </p:pic>
    </p:spTree>
    <p:extLst>
      <p:ext uri="{BB962C8B-B14F-4D97-AF65-F5344CB8AC3E}">
        <p14:creationId xmlns:p14="http://schemas.microsoft.com/office/powerpoint/2010/main" val="262224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NOTE THAT THE BILLING DASHBOARD IS A GLOBAL SERVICE AND NOT BOUND BY A REGION!</a:t>
            </a:r>
          </a:p>
        </p:txBody>
      </p:sp>
      <p:pic>
        <p:nvPicPr>
          <p:cNvPr id="8" name="Picture 7">
            <a:extLst>
              <a:ext uri="{FF2B5EF4-FFF2-40B4-BE49-F238E27FC236}">
                <a16:creationId xmlns:a16="http://schemas.microsoft.com/office/drawing/2014/main" id="{873ECF16-85D0-48A2-BE87-1F0E9A186AF3}"/>
              </a:ext>
            </a:extLst>
          </p:cNvPr>
          <p:cNvPicPr>
            <a:picLocks noChangeAspect="1"/>
          </p:cNvPicPr>
          <p:nvPr/>
        </p:nvPicPr>
        <p:blipFill>
          <a:blip r:embed="rId2"/>
          <a:stretch>
            <a:fillRect/>
          </a:stretch>
        </p:blipFill>
        <p:spPr>
          <a:xfrm>
            <a:off x="392832" y="1721776"/>
            <a:ext cx="11120064" cy="4122334"/>
          </a:xfrm>
          <a:prstGeom prst="rect">
            <a:avLst/>
          </a:prstGeom>
        </p:spPr>
      </p:pic>
    </p:spTree>
    <p:extLst>
      <p:ext uri="{BB962C8B-B14F-4D97-AF65-F5344CB8AC3E}">
        <p14:creationId xmlns:p14="http://schemas.microsoft.com/office/powerpoint/2010/main" val="15952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BILLING PREFERENCES</a:t>
            </a:r>
          </a:p>
        </p:txBody>
      </p:sp>
      <p:pic>
        <p:nvPicPr>
          <p:cNvPr id="3" name="Picture 2">
            <a:extLst>
              <a:ext uri="{FF2B5EF4-FFF2-40B4-BE49-F238E27FC236}">
                <a16:creationId xmlns:a16="http://schemas.microsoft.com/office/drawing/2014/main" id="{B2F26C51-35C6-46B4-9C68-A201D1A991C2}"/>
              </a:ext>
            </a:extLst>
          </p:cNvPr>
          <p:cNvPicPr>
            <a:picLocks noChangeAspect="1"/>
          </p:cNvPicPr>
          <p:nvPr/>
        </p:nvPicPr>
        <p:blipFill>
          <a:blip r:embed="rId2"/>
          <a:stretch>
            <a:fillRect/>
          </a:stretch>
        </p:blipFill>
        <p:spPr>
          <a:xfrm>
            <a:off x="88491" y="1614055"/>
            <a:ext cx="11533239" cy="4017727"/>
          </a:xfrm>
          <a:prstGeom prst="rect">
            <a:avLst/>
          </a:prstGeom>
        </p:spPr>
      </p:pic>
    </p:spTree>
    <p:extLst>
      <p:ext uri="{BB962C8B-B14F-4D97-AF65-F5344CB8AC3E}">
        <p14:creationId xmlns:p14="http://schemas.microsoft.com/office/powerpoint/2010/main" val="2526589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612898" y="785205"/>
            <a:ext cx="10186269"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TURN THEM ON TO RECEIVE INVOICE, FREE TIER USAGE LIMITS AND BILLING ALERTS. CLICK ON MANAGE BILLING ALERTS AND YOU WILL BE DIRECTED TO CLOUDWATCH.</a:t>
            </a:r>
          </a:p>
        </p:txBody>
      </p:sp>
      <p:pic>
        <p:nvPicPr>
          <p:cNvPr id="3" name="Picture 2">
            <a:extLst>
              <a:ext uri="{FF2B5EF4-FFF2-40B4-BE49-F238E27FC236}">
                <a16:creationId xmlns:a16="http://schemas.microsoft.com/office/drawing/2014/main" id="{6E5654F1-F0C2-4C38-AA15-60189727DE3E}"/>
              </a:ext>
            </a:extLst>
          </p:cNvPr>
          <p:cNvPicPr>
            <a:picLocks noChangeAspect="1"/>
          </p:cNvPicPr>
          <p:nvPr/>
        </p:nvPicPr>
        <p:blipFill>
          <a:blip r:embed="rId2"/>
          <a:stretch>
            <a:fillRect/>
          </a:stretch>
        </p:blipFill>
        <p:spPr>
          <a:xfrm>
            <a:off x="314632" y="1800868"/>
            <a:ext cx="11562735" cy="3852659"/>
          </a:xfrm>
          <a:prstGeom prst="rect">
            <a:avLst/>
          </a:prstGeom>
        </p:spPr>
      </p:pic>
    </p:spTree>
    <p:extLst>
      <p:ext uri="{BB962C8B-B14F-4D97-AF65-F5344CB8AC3E}">
        <p14:creationId xmlns:p14="http://schemas.microsoft.com/office/powerpoint/2010/main" val="61805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392832" y="813835"/>
            <a:ext cx="11322352"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CLOUDWATCH IS A MONITORING SERVICE IN AWS. LET’S CREATE A BILLING ALARM</a:t>
            </a:r>
          </a:p>
        </p:txBody>
      </p:sp>
      <p:pic>
        <p:nvPicPr>
          <p:cNvPr id="3" name="Picture 2">
            <a:extLst>
              <a:ext uri="{FF2B5EF4-FFF2-40B4-BE49-F238E27FC236}">
                <a16:creationId xmlns:a16="http://schemas.microsoft.com/office/drawing/2014/main" id="{A632F4AD-EDB8-4F95-ACB4-BFE1D5B6380F}"/>
              </a:ext>
            </a:extLst>
          </p:cNvPr>
          <p:cNvPicPr>
            <a:picLocks noChangeAspect="1"/>
          </p:cNvPicPr>
          <p:nvPr/>
        </p:nvPicPr>
        <p:blipFill>
          <a:blip r:embed="rId2"/>
          <a:stretch>
            <a:fillRect/>
          </a:stretch>
        </p:blipFill>
        <p:spPr>
          <a:xfrm>
            <a:off x="983226" y="1213945"/>
            <a:ext cx="10225548" cy="4677283"/>
          </a:xfrm>
          <a:prstGeom prst="rect">
            <a:avLst/>
          </a:prstGeom>
        </p:spPr>
      </p:pic>
    </p:spTree>
    <p:extLst>
      <p:ext uri="{BB962C8B-B14F-4D97-AF65-F5344CB8AC3E}">
        <p14:creationId xmlns:p14="http://schemas.microsoft.com/office/powerpoint/2010/main" val="240076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BILLING ALARM</a:t>
            </a:r>
          </a:p>
        </p:txBody>
      </p:sp>
      <p:pic>
        <p:nvPicPr>
          <p:cNvPr id="3" name="Picture 2">
            <a:extLst>
              <a:ext uri="{FF2B5EF4-FFF2-40B4-BE49-F238E27FC236}">
                <a16:creationId xmlns:a16="http://schemas.microsoft.com/office/drawing/2014/main" id="{15055D30-17A0-483A-9116-7A40B56DDF7E}"/>
              </a:ext>
            </a:extLst>
          </p:cNvPr>
          <p:cNvPicPr>
            <a:picLocks noChangeAspect="1"/>
          </p:cNvPicPr>
          <p:nvPr/>
        </p:nvPicPr>
        <p:blipFill>
          <a:blip r:embed="rId2"/>
          <a:stretch>
            <a:fillRect/>
          </a:stretch>
        </p:blipFill>
        <p:spPr>
          <a:xfrm>
            <a:off x="590344" y="1462459"/>
            <a:ext cx="10470946" cy="4706696"/>
          </a:xfrm>
          <a:prstGeom prst="rect">
            <a:avLst/>
          </a:prstGeom>
        </p:spPr>
      </p:pic>
    </p:spTree>
    <p:extLst>
      <p:ext uri="{BB962C8B-B14F-4D97-AF65-F5344CB8AC3E}">
        <p14:creationId xmlns:p14="http://schemas.microsoft.com/office/powerpoint/2010/main" val="636190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CREATE ALARM</a:t>
            </a:r>
          </a:p>
        </p:txBody>
      </p:sp>
      <p:pic>
        <p:nvPicPr>
          <p:cNvPr id="3" name="Picture 2">
            <a:extLst>
              <a:ext uri="{FF2B5EF4-FFF2-40B4-BE49-F238E27FC236}">
                <a16:creationId xmlns:a16="http://schemas.microsoft.com/office/drawing/2014/main" id="{AC84666C-EB17-49C3-944E-C2C0DB7E09CB}"/>
              </a:ext>
            </a:extLst>
          </p:cNvPr>
          <p:cNvPicPr>
            <a:picLocks noChangeAspect="1"/>
          </p:cNvPicPr>
          <p:nvPr/>
        </p:nvPicPr>
        <p:blipFill>
          <a:blip r:embed="rId2"/>
          <a:stretch>
            <a:fillRect/>
          </a:stretch>
        </p:blipFill>
        <p:spPr>
          <a:xfrm>
            <a:off x="501445" y="1614055"/>
            <a:ext cx="10815484" cy="4700620"/>
          </a:xfrm>
          <a:prstGeom prst="rect">
            <a:avLst/>
          </a:prstGeom>
        </p:spPr>
      </p:pic>
    </p:spTree>
    <p:extLst>
      <p:ext uri="{BB962C8B-B14F-4D97-AF65-F5344CB8AC3E}">
        <p14:creationId xmlns:p14="http://schemas.microsoft.com/office/powerpoint/2010/main" val="385080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WHO USES CLOUD COMPUTING?</a:t>
            </a:r>
            <a:endParaRPr lang="ru-RU" sz="2800" b="1" kern="1200" dirty="0">
              <a:solidFill>
                <a:srgbClr val="FF9F1C"/>
              </a:solidFill>
              <a:latin typeface="Montserrat" charset="0"/>
              <a:ea typeface="+mn-ea"/>
              <a:cs typeface="+mn-cs"/>
            </a:endParaRPr>
          </a:p>
        </p:txBody>
      </p:sp>
      <p:sp>
        <p:nvSpPr>
          <p:cNvPr id="8" name="Rectangle 7">
            <a:extLst>
              <a:ext uri="{FF2B5EF4-FFF2-40B4-BE49-F238E27FC236}">
                <a16:creationId xmlns:a16="http://schemas.microsoft.com/office/drawing/2014/main" id="{7840EACA-6DC8-40AD-9614-669D7CE61B61}"/>
              </a:ext>
            </a:extLst>
          </p:cNvPr>
          <p:cNvSpPr/>
          <p:nvPr/>
        </p:nvSpPr>
        <p:spPr>
          <a:xfrm>
            <a:off x="713686" y="820879"/>
            <a:ext cx="11075191" cy="2862322"/>
          </a:xfrm>
          <a:prstGeom prst="rect">
            <a:avLst/>
          </a:prstGeom>
        </p:spPr>
        <p:txBody>
          <a:bodyPr wrap="square">
            <a:spAutoFit/>
          </a:bodyPr>
          <a:lstStyle/>
          <a:p>
            <a:pPr marL="285750" indent="-285750">
              <a:buFont typeface="Arial" panose="020B0604020202020204" pitchFamily="34" charset="0"/>
              <a:buChar char="•"/>
            </a:pPr>
            <a:r>
              <a:rPr lang="en-CA" sz="2000" dirty="0">
                <a:solidFill>
                  <a:schemeClr val="tx1"/>
                </a:solidFill>
                <a:latin typeface="Montserrat" charset="0"/>
              </a:rPr>
              <a:t>Many companies with various sizes rely in cloud computing for many applications:</a:t>
            </a:r>
          </a:p>
          <a:p>
            <a:pPr marL="742950" lvl="1" indent="-285750">
              <a:buFont typeface="Courier New" panose="02070309020205020404" pitchFamily="49" charset="0"/>
              <a:buChar char="o"/>
            </a:pPr>
            <a:r>
              <a:rPr lang="en-CA" sz="2000" dirty="0">
                <a:solidFill>
                  <a:schemeClr val="tx1"/>
                </a:solidFill>
                <a:latin typeface="Montserrat" charset="0"/>
              </a:rPr>
              <a:t>Virtual Desktops</a:t>
            </a:r>
          </a:p>
          <a:p>
            <a:pPr marL="742950" lvl="1" indent="-285750">
              <a:buFont typeface="Courier New" panose="02070309020205020404" pitchFamily="49" charset="0"/>
              <a:buChar char="o"/>
            </a:pPr>
            <a:r>
              <a:rPr lang="en-CA" sz="2000" dirty="0">
                <a:solidFill>
                  <a:schemeClr val="tx1"/>
                </a:solidFill>
                <a:latin typeface="Montserrat" charset="0"/>
              </a:rPr>
              <a:t>Storage and data backup </a:t>
            </a:r>
          </a:p>
          <a:p>
            <a:pPr marL="742950" lvl="1" indent="-285750">
              <a:buFont typeface="Courier New" panose="02070309020205020404" pitchFamily="49" charset="0"/>
              <a:buChar char="o"/>
            </a:pPr>
            <a:r>
              <a:rPr lang="en-CA" sz="2000" dirty="0">
                <a:solidFill>
                  <a:schemeClr val="tx1"/>
                </a:solidFill>
                <a:latin typeface="Montserrat" charset="0"/>
              </a:rPr>
              <a:t>Machine Learning for forecasting and predictions</a:t>
            </a:r>
          </a:p>
          <a:p>
            <a:pPr marL="742950" lvl="1" indent="-285750">
              <a:buFont typeface="Courier New" panose="02070309020205020404" pitchFamily="49" charset="0"/>
              <a:buChar char="o"/>
            </a:pPr>
            <a:r>
              <a:rPr lang="en-CA" sz="2000" dirty="0">
                <a:solidFill>
                  <a:schemeClr val="tx1"/>
                </a:solidFill>
                <a:latin typeface="Montserrat" charset="0"/>
              </a:rPr>
              <a:t>Big Data Analytics</a:t>
            </a:r>
          </a:p>
          <a:p>
            <a:pPr marL="742950" lvl="1" indent="-285750">
              <a:buFont typeface="Courier New" panose="02070309020205020404" pitchFamily="49" charset="0"/>
              <a:buChar char="o"/>
            </a:pPr>
            <a:r>
              <a:rPr lang="en-CA" sz="2000" dirty="0">
                <a:solidFill>
                  <a:schemeClr val="tx1"/>
                </a:solidFill>
                <a:latin typeface="Montserrat" charset="0"/>
              </a:rPr>
              <a:t>Disaster recovery </a:t>
            </a:r>
          </a:p>
          <a:p>
            <a:pPr marL="742950" lvl="1" indent="-285750">
              <a:buFont typeface="Courier New" panose="02070309020205020404" pitchFamily="49" charset="0"/>
              <a:buChar char="o"/>
            </a:pPr>
            <a:r>
              <a:rPr lang="en-CA" sz="2000" dirty="0">
                <a:solidFill>
                  <a:schemeClr val="tx1"/>
                </a:solidFill>
                <a:latin typeface="Montserrat" charset="0"/>
              </a:rPr>
              <a:t>E-mail</a:t>
            </a:r>
          </a:p>
          <a:p>
            <a:pPr marL="285750" indent="-285750">
              <a:buFont typeface="Arial" panose="020B0604020202020204" pitchFamily="34" charset="0"/>
              <a:buChar char="•"/>
            </a:pPr>
            <a:r>
              <a:rPr lang="en-CA" sz="2000" dirty="0">
                <a:solidFill>
                  <a:schemeClr val="tx1"/>
                </a:solidFill>
                <a:latin typeface="Montserrat" charset="0"/>
              </a:rPr>
              <a:t>Example: Banks and financial institutions rely on cloud computing to prevent fraudulent transactions in real-time. </a:t>
            </a:r>
          </a:p>
        </p:txBody>
      </p:sp>
      <p:pic>
        <p:nvPicPr>
          <p:cNvPr id="2" name="Picture 1">
            <a:extLst>
              <a:ext uri="{FF2B5EF4-FFF2-40B4-BE49-F238E27FC236}">
                <a16:creationId xmlns:a16="http://schemas.microsoft.com/office/drawing/2014/main" id="{6B06B5EE-F57A-4EBB-87EC-49C575BB793F}"/>
              </a:ext>
            </a:extLst>
          </p:cNvPr>
          <p:cNvPicPr>
            <a:picLocks noChangeAspect="1"/>
          </p:cNvPicPr>
          <p:nvPr/>
        </p:nvPicPr>
        <p:blipFill>
          <a:blip r:embed="rId2"/>
          <a:stretch>
            <a:fillRect/>
          </a:stretch>
        </p:blipFill>
        <p:spPr>
          <a:xfrm>
            <a:off x="3092323" y="3683201"/>
            <a:ext cx="4077924" cy="2530772"/>
          </a:xfrm>
          <a:prstGeom prst="rect">
            <a:avLst/>
          </a:prstGeom>
        </p:spPr>
      </p:pic>
      <p:sp>
        <p:nvSpPr>
          <p:cNvPr id="4" name="Rectangle 3">
            <a:extLst>
              <a:ext uri="{FF2B5EF4-FFF2-40B4-BE49-F238E27FC236}">
                <a16:creationId xmlns:a16="http://schemas.microsoft.com/office/drawing/2014/main" id="{148525F7-9771-4CDC-8BBC-E92CE2E09676}"/>
              </a:ext>
            </a:extLst>
          </p:cNvPr>
          <p:cNvSpPr/>
          <p:nvPr/>
        </p:nvSpPr>
        <p:spPr>
          <a:xfrm>
            <a:off x="2696789" y="6339244"/>
            <a:ext cx="7538883" cy="646331"/>
          </a:xfrm>
          <a:prstGeom prst="rect">
            <a:avLst/>
          </a:prstGeom>
        </p:spPr>
        <p:txBody>
          <a:bodyPr wrap="square">
            <a:spAutoFit/>
          </a:bodyPr>
          <a:lstStyle/>
          <a:p>
            <a:r>
              <a:rPr lang="en-US" dirty="0"/>
              <a:t>Photo Credit: </a:t>
            </a:r>
            <a:r>
              <a:rPr lang="en-US" dirty="0">
                <a:hlinkClick r:id="rId3"/>
              </a:rPr>
              <a:t>https://www.flickr.com/photos/159124985@N05/37845654022</a:t>
            </a:r>
            <a:endParaRPr lang="en-US" dirty="0"/>
          </a:p>
          <a:p>
            <a:endParaRPr lang="en-US" dirty="0"/>
          </a:p>
        </p:txBody>
      </p:sp>
    </p:spTree>
    <p:extLst>
      <p:ext uri="{BB962C8B-B14F-4D97-AF65-F5344CB8AC3E}">
        <p14:creationId xmlns:p14="http://schemas.microsoft.com/office/powerpoint/2010/main" val="393014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721054"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PUT A DOLLAR AMOUNT AND CLICK NEXT</a:t>
            </a:r>
          </a:p>
        </p:txBody>
      </p:sp>
      <p:pic>
        <p:nvPicPr>
          <p:cNvPr id="3" name="Picture 2">
            <a:extLst>
              <a:ext uri="{FF2B5EF4-FFF2-40B4-BE49-F238E27FC236}">
                <a16:creationId xmlns:a16="http://schemas.microsoft.com/office/drawing/2014/main" id="{12156E46-9298-4770-86E3-00154E9FBBDA}"/>
              </a:ext>
            </a:extLst>
          </p:cNvPr>
          <p:cNvPicPr>
            <a:picLocks noChangeAspect="1"/>
          </p:cNvPicPr>
          <p:nvPr/>
        </p:nvPicPr>
        <p:blipFill>
          <a:blip r:embed="rId2"/>
          <a:stretch>
            <a:fillRect/>
          </a:stretch>
        </p:blipFill>
        <p:spPr>
          <a:xfrm>
            <a:off x="688258" y="1414000"/>
            <a:ext cx="10589342" cy="4993397"/>
          </a:xfrm>
          <a:prstGeom prst="rect">
            <a:avLst/>
          </a:prstGeom>
        </p:spPr>
      </p:pic>
    </p:spTree>
    <p:extLst>
      <p:ext uri="{BB962C8B-B14F-4D97-AF65-F5344CB8AC3E}">
        <p14:creationId xmlns:p14="http://schemas.microsoft.com/office/powerpoint/2010/main" val="844009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391879" y="813835"/>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SIMPLE NOTIFICATION SERVICE (SNS) IS USED TO SEND NOTIFICATIONS/EMAILS. CREATE A NEW TOPIC AND ADD YOUR EMAIL ADDRESS. CLICK CREATE AND THEN NEXT.</a:t>
            </a:r>
          </a:p>
        </p:txBody>
      </p:sp>
      <p:pic>
        <p:nvPicPr>
          <p:cNvPr id="3" name="Picture 2">
            <a:extLst>
              <a:ext uri="{FF2B5EF4-FFF2-40B4-BE49-F238E27FC236}">
                <a16:creationId xmlns:a16="http://schemas.microsoft.com/office/drawing/2014/main" id="{C205EC1C-383A-44D5-8D79-5C6413014E78}"/>
              </a:ext>
            </a:extLst>
          </p:cNvPr>
          <p:cNvPicPr>
            <a:picLocks noChangeAspect="1"/>
          </p:cNvPicPr>
          <p:nvPr/>
        </p:nvPicPr>
        <p:blipFill>
          <a:blip r:embed="rId2"/>
          <a:stretch>
            <a:fillRect/>
          </a:stretch>
        </p:blipFill>
        <p:spPr>
          <a:xfrm>
            <a:off x="752373" y="1840197"/>
            <a:ext cx="10687254" cy="4805718"/>
          </a:xfrm>
          <a:prstGeom prst="rect">
            <a:avLst/>
          </a:prstGeom>
        </p:spPr>
      </p:pic>
    </p:spTree>
    <p:extLst>
      <p:ext uri="{BB962C8B-B14F-4D97-AF65-F5344CB8AC3E}">
        <p14:creationId xmlns:p14="http://schemas.microsoft.com/office/powerpoint/2010/main" val="3244503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BA4016D-A7D4-4BF6-82A9-091738E85125}"/>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2D372F0-5D4A-4BD2-8E3A-3EAD2CB50119}"/>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GIVE AN ALARM NAME AND DESCRIPTION (OPTIONAL)</a:t>
            </a:r>
          </a:p>
        </p:txBody>
      </p:sp>
      <p:pic>
        <p:nvPicPr>
          <p:cNvPr id="3" name="Picture 2">
            <a:extLst>
              <a:ext uri="{FF2B5EF4-FFF2-40B4-BE49-F238E27FC236}">
                <a16:creationId xmlns:a16="http://schemas.microsoft.com/office/drawing/2014/main" id="{DD9C1E52-84D0-450E-999A-0B8372EEF36B}"/>
              </a:ext>
            </a:extLst>
          </p:cNvPr>
          <p:cNvPicPr>
            <a:picLocks noChangeAspect="1"/>
          </p:cNvPicPr>
          <p:nvPr/>
        </p:nvPicPr>
        <p:blipFill>
          <a:blip r:embed="rId2"/>
          <a:stretch>
            <a:fillRect/>
          </a:stretch>
        </p:blipFill>
        <p:spPr>
          <a:xfrm>
            <a:off x="392832" y="1414000"/>
            <a:ext cx="11071123" cy="4887982"/>
          </a:xfrm>
          <a:prstGeom prst="rect">
            <a:avLst/>
          </a:prstGeom>
        </p:spPr>
      </p:pic>
    </p:spTree>
    <p:extLst>
      <p:ext uri="{BB962C8B-B14F-4D97-AF65-F5344CB8AC3E}">
        <p14:creationId xmlns:p14="http://schemas.microsoft.com/office/powerpoint/2010/main" val="173713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0F87F-CA1E-42A6-AE56-5294703E1D6F}"/>
              </a:ext>
            </a:extLst>
          </p:cNvPr>
          <p:cNvPicPr>
            <a:picLocks noChangeAspect="1"/>
          </p:cNvPicPr>
          <p:nvPr/>
        </p:nvPicPr>
        <p:blipFill>
          <a:blip r:embed="rId2"/>
          <a:stretch>
            <a:fillRect/>
          </a:stretch>
        </p:blipFill>
        <p:spPr>
          <a:xfrm>
            <a:off x="3747024" y="1213945"/>
            <a:ext cx="3970364" cy="5509737"/>
          </a:xfrm>
          <a:prstGeom prst="rect">
            <a:avLst/>
          </a:prstGeom>
        </p:spPr>
      </p:pic>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CREATE ALARM</a:t>
            </a:r>
          </a:p>
        </p:txBody>
      </p:sp>
    </p:spTree>
    <p:extLst>
      <p:ext uri="{BB962C8B-B14F-4D97-AF65-F5344CB8AC3E}">
        <p14:creationId xmlns:p14="http://schemas.microsoft.com/office/powerpoint/2010/main" val="228674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032795" y="791943"/>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THE ALARM IS NOW CREATED! NOTE THAT SNS CAN’T SEND AN EMAIL UNLESS A SUBSCRIPTION IS CONFIRMED. LET’S CONFIRM THE SUBSCRIPTION.</a:t>
            </a:r>
          </a:p>
        </p:txBody>
      </p:sp>
      <p:pic>
        <p:nvPicPr>
          <p:cNvPr id="3" name="Picture 2">
            <a:extLst>
              <a:ext uri="{FF2B5EF4-FFF2-40B4-BE49-F238E27FC236}">
                <a16:creationId xmlns:a16="http://schemas.microsoft.com/office/drawing/2014/main" id="{76B95693-03C4-4908-BAFC-EC3EFDBF38A8}"/>
              </a:ext>
            </a:extLst>
          </p:cNvPr>
          <p:cNvPicPr>
            <a:picLocks noChangeAspect="1"/>
          </p:cNvPicPr>
          <p:nvPr/>
        </p:nvPicPr>
        <p:blipFill>
          <a:blip r:embed="rId2"/>
          <a:stretch>
            <a:fillRect/>
          </a:stretch>
        </p:blipFill>
        <p:spPr>
          <a:xfrm>
            <a:off x="186813" y="1763700"/>
            <a:ext cx="11277600" cy="4763247"/>
          </a:xfrm>
          <a:prstGeom prst="rect">
            <a:avLst/>
          </a:prstGeom>
        </p:spPr>
      </p:pic>
    </p:spTree>
    <p:extLst>
      <p:ext uri="{BB962C8B-B14F-4D97-AF65-F5344CB8AC3E}">
        <p14:creationId xmlns:p14="http://schemas.microsoft.com/office/powerpoint/2010/main" val="1478792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CONFIRM SUBSCRIPTION</a:t>
            </a:r>
          </a:p>
        </p:txBody>
      </p:sp>
      <p:pic>
        <p:nvPicPr>
          <p:cNvPr id="3" name="Picture 2">
            <a:extLst>
              <a:ext uri="{FF2B5EF4-FFF2-40B4-BE49-F238E27FC236}">
                <a16:creationId xmlns:a16="http://schemas.microsoft.com/office/drawing/2014/main" id="{27028B2D-FEFE-4360-8C46-E4DEAE897C7C}"/>
              </a:ext>
            </a:extLst>
          </p:cNvPr>
          <p:cNvPicPr>
            <a:picLocks noChangeAspect="1"/>
          </p:cNvPicPr>
          <p:nvPr/>
        </p:nvPicPr>
        <p:blipFill>
          <a:blip r:embed="rId2"/>
          <a:stretch>
            <a:fillRect/>
          </a:stretch>
        </p:blipFill>
        <p:spPr>
          <a:xfrm>
            <a:off x="570271" y="1213945"/>
            <a:ext cx="9650053" cy="3773124"/>
          </a:xfrm>
          <a:prstGeom prst="rect">
            <a:avLst/>
          </a:prstGeom>
        </p:spPr>
      </p:pic>
      <p:pic>
        <p:nvPicPr>
          <p:cNvPr id="5" name="Picture 4">
            <a:extLst>
              <a:ext uri="{FF2B5EF4-FFF2-40B4-BE49-F238E27FC236}">
                <a16:creationId xmlns:a16="http://schemas.microsoft.com/office/drawing/2014/main" id="{1273F301-AC02-4DA0-A7E9-0C7027837A0C}"/>
              </a:ext>
            </a:extLst>
          </p:cNvPr>
          <p:cNvPicPr>
            <a:picLocks noChangeAspect="1"/>
          </p:cNvPicPr>
          <p:nvPr/>
        </p:nvPicPr>
        <p:blipFill>
          <a:blip r:embed="rId3"/>
          <a:stretch>
            <a:fillRect/>
          </a:stretch>
        </p:blipFill>
        <p:spPr>
          <a:xfrm>
            <a:off x="8107351" y="4147889"/>
            <a:ext cx="3720855" cy="2478579"/>
          </a:xfrm>
          <a:prstGeom prst="rect">
            <a:avLst/>
          </a:prstGeom>
        </p:spPr>
      </p:pic>
    </p:spTree>
    <p:extLst>
      <p:ext uri="{BB962C8B-B14F-4D97-AF65-F5344CB8AC3E}">
        <p14:creationId xmlns:p14="http://schemas.microsoft.com/office/powerpoint/2010/main" val="3665347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6573059" cy="3263568"/>
            <a:chOff x="544022" y="453547"/>
            <a:chExt cx="6573059" cy="3263568"/>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623098"/>
              <a:ext cx="6573059"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DEMO: LIMITS AND SERVICE LIMITS INCREASE</a:t>
              </a:r>
            </a:p>
          </p:txBody>
        </p:sp>
        <p:cxnSp>
          <p:nvCxnSpPr>
            <p:cNvPr id="5" name="Прямая соединительная линия 4"/>
            <p:cNvCxnSpPr/>
            <p:nvPr/>
          </p:nvCxnSpPr>
          <p:spPr>
            <a:xfrm>
              <a:off x="707531" y="371711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72613" y="4277500"/>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72613" y="4274504"/>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96413" y="4578093"/>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87263" y="4578093"/>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42761" y="4578093"/>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974013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013131" y="1013890"/>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NAVIGATE TO EC2 AND CLICK ON LIMITS</a:t>
            </a:r>
          </a:p>
        </p:txBody>
      </p:sp>
      <p:pic>
        <p:nvPicPr>
          <p:cNvPr id="3" name="Picture 2">
            <a:extLst>
              <a:ext uri="{FF2B5EF4-FFF2-40B4-BE49-F238E27FC236}">
                <a16:creationId xmlns:a16="http://schemas.microsoft.com/office/drawing/2014/main" id="{88B1D20D-4740-4939-B418-CBEE6BA61763}"/>
              </a:ext>
            </a:extLst>
          </p:cNvPr>
          <p:cNvPicPr>
            <a:picLocks noChangeAspect="1"/>
          </p:cNvPicPr>
          <p:nvPr/>
        </p:nvPicPr>
        <p:blipFill>
          <a:blip r:embed="rId2"/>
          <a:stretch>
            <a:fillRect/>
          </a:stretch>
        </p:blipFill>
        <p:spPr>
          <a:xfrm>
            <a:off x="668594" y="1525814"/>
            <a:ext cx="10530348" cy="4449525"/>
          </a:xfrm>
          <a:prstGeom prst="rect">
            <a:avLst/>
          </a:prstGeom>
        </p:spPr>
      </p:pic>
    </p:spTree>
    <p:extLst>
      <p:ext uri="{BB962C8B-B14F-4D97-AF65-F5344CB8AC3E}">
        <p14:creationId xmlns:p14="http://schemas.microsoft.com/office/powerpoint/2010/main" val="14685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SELECT RUNNING INSTANCES AND YOU SHOULD SEE THE CURRENT LIMIT IS 5 VCPU INSTANCES </a:t>
            </a:r>
          </a:p>
        </p:txBody>
      </p:sp>
      <p:pic>
        <p:nvPicPr>
          <p:cNvPr id="3" name="Picture 2">
            <a:extLst>
              <a:ext uri="{FF2B5EF4-FFF2-40B4-BE49-F238E27FC236}">
                <a16:creationId xmlns:a16="http://schemas.microsoft.com/office/drawing/2014/main" id="{39034B12-5DA1-494A-83AF-48C015F6D279}"/>
              </a:ext>
            </a:extLst>
          </p:cNvPr>
          <p:cNvPicPr>
            <a:picLocks noChangeAspect="1"/>
          </p:cNvPicPr>
          <p:nvPr/>
        </p:nvPicPr>
        <p:blipFill>
          <a:blip r:embed="rId2"/>
          <a:stretch>
            <a:fillRect/>
          </a:stretch>
        </p:blipFill>
        <p:spPr>
          <a:xfrm>
            <a:off x="658761" y="1536240"/>
            <a:ext cx="10874477" cy="4645577"/>
          </a:xfrm>
          <a:prstGeom prst="rect">
            <a:avLst/>
          </a:prstGeom>
        </p:spPr>
      </p:pic>
    </p:spTree>
    <p:extLst>
      <p:ext uri="{BB962C8B-B14F-4D97-AF65-F5344CB8AC3E}">
        <p14:creationId xmlns:p14="http://schemas.microsoft.com/office/powerpoint/2010/main" val="1962986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REQUEST LIMIT INCREASE</a:t>
            </a:r>
          </a:p>
        </p:txBody>
      </p:sp>
      <p:pic>
        <p:nvPicPr>
          <p:cNvPr id="3" name="Picture 2">
            <a:extLst>
              <a:ext uri="{FF2B5EF4-FFF2-40B4-BE49-F238E27FC236}">
                <a16:creationId xmlns:a16="http://schemas.microsoft.com/office/drawing/2014/main" id="{FD660D07-E8B0-4A1D-A85F-EBF130253637}"/>
              </a:ext>
            </a:extLst>
          </p:cNvPr>
          <p:cNvPicPr>
            <a:picLocks noChangeAspect="1"/>
          </p:cNvPicPr>
          <p:nvPr/>
        </p:nvPicPr>
        <p:blipFill>
          <a:blip r:embed="rId2"/>
          <a:stretch>
            <a:fillRect/>
          </a:stretch>
        </p:blipFill>
        <p:spPr>
          <a:xfrm>
            <a:off x="854949" y="1337055"/>
            <a:ext cx="10304206" cy="4677046"/>
          </a:xfrm>
          <a:prstGeom prst="rect">
            <a:avLst/>
          </a:prstGeom>
        </p:spPr>
      </p:pic>
    </p:spTree>
    <p:extLst>
      <p:ext uri="{BB962C8B-B14F-4D97-AF65-F5344CB8AC3E}">
        <p14:creationId xmlns:p14="http://schemas.microsoft.com/office/powerpoint/2010/main" val="336980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WHAT ARE THE BENEFITS OF CLOUD COMPUTING?</a:t>
            </a:r>
            <a:endParaRPr lang="ru-RU" sz="2800" b="1" kern="1200" dirty="0">
              <a:solidFill>
                <a:srgbClr val="FF9F1C"/>
              </a:solidFill>
              <a:latin typeface="Montserrat" charset="0"/>
              <a:ea typeface="+mn-ea"/>
              <a:cs typeface="+mn-cs"/>
            </a:endParaRPr>
          </a:p>
        </p:txBody>
      </p:sp>
      <p:graphicFrame>
        <p:nvGraphicFramePr>
          <p:cNvPr id="2" name="Diagram 1">
            <a:extLst>
              <a:ext uri="{FF2B5EF4-FFF2-40B4-BE49-F238E27FC236}">
                <a16:creationId xmlns:a16="http://schemas.microsoft.com/office/drawing/2014/main" id="{330102C3-7C6B-44BD-BF80-AB566E9E6C98}"/>
              </a:ext>
            </a:extLst>
          </p:cNvPr>
          <p:cNvGraphicFramePr/>
          <p:nvPr>
            <p:extLst>
              <p:ext uri="{D42A27DB-BD31-4B8C-83A1-F6EECF244321}">
                <p14:modId xmlns:p14="http://schemas.microsoft.com/office/powerpoint/2010/main" val="3255760924"/>
              </p:ext>
            </p:extLst>
          </p:nvPr>
        </p:nvGraphicFramePr>
        <p:xfrm>
          <a:off x="682001" y="833173"/>
          <a:ext cx="9629895" cy="5187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746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LET’S REQUEST SAGEMAKER NOTEBOOK INSTANCES INCREASE SINCE WE WILL USE THEM LATER IN THE COURSE. </a:t>
            </a:r>
          </a:p>
        </p:txBody>
      </p:sp>
      <p:pic>
        <p:nvPicPr>
          <p:cNvPr id="3" name="Picture 2">
            <a:extLst>
              <a:ext uri="{FF2B5EF4-FFF2-40B4-BE49-F238E27FC236}">
                <a16:creationId xmlns:a16="http://schemas.microsoft.com/office/drawing/2014/main" id="{4F3F391A-E902-4A96-B4E5-11336198EA91}"/>
              </a:ext>
            </a:extLst>
          </p:cNvPr>
          <p:cNvPicPr>
            <a:picLocks noChangeAspect="1"/>
          </p:cNvPicPr>
          <p:nvPr/>
        </p:nvPicPr>
        <p:blipFill>
          <a:blip r:embed="rId2"/>
          <a:stretch>
            <a:fillRect/>
          </a:stretch>
        </p:blipFill>
        <p:spPr>
          <a:xfrm>
            <a:off x="1390587" y="1607235"/>
            <a:ext cx="9410825" cy="5167467"/>
          </a:xfrm>
          <a:prstGeom prst="rect">
            <a:avLst/>
          </a:prstGeom>
        </p:spPr>
      </p:pic>
    </p:spTree>
    <p:extLst>
      <p:ext uri="{BB962C8B-B14F-4D97-AF65-F5344CB8AC3E}">
        <p14:creationId xmlns:p14="http://schemas.microsoft.com/office/powerpoint/2010/main" val="1120773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072125" y="121394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SHOULD FIND THE CASE HISTORY AVAILABLE HERE</a:t>
            </a:r>
          </a:p>
        </p:txBody>
      </p:sp>
      <p:pic>
        <p:nvPicPr>
          <p:cNvPr id="3" name="Picture 2">
            <a:extLst>
              <a:ext uri="{FF2B5EF4-FFF2-40B4-BE49-F238E27FC236}">
                <a16:creationId xmlns:a16="http://schemas.microsoft.com/office/drawing/2014/main" id="{AB023D7A-D653-4998-85C0-E0BD29F9FC8B}"/>
              </a:ext>
            </a:extLst>
          </p:cNvPr>
          <p:cNvPicPr>
            <a:picLocks noChangeAspect="1"/>
          </p:cNvPicPr>
          <p:nvPr/>
        </p:nvPicPr>
        <p:blipFill>
          <a:blip r:embed="rId2"/>
          <a:stretch>
            <a:fillRect/>
          </a:stretch>
        </p:blipFill>
        <p:spPr>
          <a:xfrm>
            <a:off x="280219" y="1708765"/>
            <a:ext cx="11631561" cy="4335400"/>
          </a:xfrm>
          <a:prstGeom prst="rect">
            <a:avLst/>
          </a:prstGeom>
        </p:spPr>
      </p:pic>
    </p:spTree>
    <p:extLst>
      <p:ext uri="{BB962C8B-B14F-4D97-AF65-F5344CB8AC3E}">
        <p14:creationId xmlns:p14="http://schemas.microsoft.com/office/powerpoint/2010/main" val="3368297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4669007" cy="3263568"/>
            <a:chOff x="544022" y="453547"/>
            <a:chExt cx="4669007" cy="3263568"/>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623098"/>
              <a:ext cx="3043241"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DEMO: IAM &amp; MFA</a:t>
              </a:r>
            </a:p>
          </p:txBody>
        </p:sp>
        <p:cxnSp>
          <p:nvCxnSpPr>
            <p:cNvPr id="5" name="Прямая соединительная линия 4"/>
            <p:cNvCxnSpPr/>
            <p:nvPr/>
          </p:nvCxnSpPr>
          <p:spPr>
            <a:xfrm>
              <a:off x="707531" y="371711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72613" y="4277500"/>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72613" y="4274504"/>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96413" y="4578093"/>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87263" y="4578093"/>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742761" y="4578093"/>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96996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05280" y="117557"/>
            <a:ext cx="10402049" cy="523220"/>
          </a:xfrm>
          <a:prstGeom prst="rect">
            <a:avLst/>
          </a:prstGeom>
        </p:spPr>
        <p:txBody>
          <a:bodyPr wrap="square">
            <a:spAutoFit/>
          </a:bodyPr>
          <a:lstStyle/>
          <a:p>
            <a:r>
              <a:rPr lang="en-US" sz="2800" b="1" kern="1200" dirty="0">
                <a:solidFill>
                  <a:srgbClr val="FF9F1C"/>
                </a:solidFill>
                <a:latin typeface="Montserrat" charset="0"/>
                <a:ea typeface="+mn-ea"/>
                <a:cs typeface="+mn-cs"/>
              </a:rPr>
              <a:t>IDENTITY AND ACCESS MANAGEMENT (IAM)</a:t>
            </a:r>
            <a:endParaRPr lang="ru-RU" sz="2800" b="1" kern="1200" dirty="0">
              <a:solidFill>
                <a:srgbClr val="FF9F1C"/>
              </a:solidFill>
              <a:latin typeface="Montserrat" charset="0"/>
              <a:ea typeface="+mn-ea"/>
              <a:cs typeface="+mn-cs"/>
            </a:endParaRPr>
          </a:p>
        </p:txBody>
      </p:sp>
      <p:sp>
        <p:nvSpPr>
          <p:cNvPr id="11" name="TextBox 10">
            <a:extLst>
              <a:ext uri="{FF2B5EF4-FFF2-40B4-BE49-F238E27FC236}">
                <a16:creationId xmlns:a16="http://schemas.microsoft.com/office/drawing/2014/main" id="{DFBD47B9-2BA1-476F-91CF-D213B4E3F807}"/>
              </a:ext>
            </a:extLst>
          </p:cNvPr>
          <p:cNvSpPr txBox="1"/>
          <p:nvPr/>
        </p:nvSpPr>
        <p:spPr>
          <a:xfrm>
            <a:off x="305280" y="640777"/>
            <a:ext cx="9497481" cy="6247864"/>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defRPr>
            </a:lvl1pPr>
          </a:lstStyle>
          <a:p>
            <a:r>
              <a:rPr lang="en-US" dirty="0"/>
              <a:t>AWS Identity and Access Management (IAM) allows users to securely access and manage AWS services. </a:t>
            </a:r>
          </a:p>
          <a:p>
            <a:r>
              <a:rPr lang="en-US" dirty="0"/>
              <a:t>IAM controls who is authenticated and authorized to use AWS services and resources. </a:t>
            </a:r>
          </a:p>
          <a:p>
            <a:r>
              <a:rPr lang="en-US" b="1" dirty="0"/>
              <a:t>Authentication: </a:t>
            </a:r>
            <a:r>
              <a:rPr lang="en-US" dirty="0"/>
              <a:t>means who can login the account.</a:t>
            </a:r>
          </a:p>
          <a:p>
            <a:r>
              <a:rPr lang="en-US" b="1" dirty="0"/>
              <a:t>Authorization: </a:t>
            </a:r>
            <a:r>
              <a:rPr lang="en-US" dirty="0"/>
              <a:t>means what can be done inside a given AWS account.</a:t>
            </a:r>
          </a:p>
          <a:p>
            <a:r>
              <a:rPr lang="en-US" dirty="0"/>
              <a:t>AWS IAM is a free global service, so no need to define a region. </a:t>
            </a:r>
          </a:p>
          <a:p>
            <a:r>
              <a:rPr lang="en-US" dirty="0"/>
              <a:t>IAM allows you to create AWS users/groups and give/deny them access to AWS services. </a:t>
            </a:r>
          </a:p>
          <a:p>
            <a:r>
              <a:rPr lang="en-US" dirty="0"/>
              <a:t>AWS Root account is the account you create with your email address and password. Root account has full administrative access, and it is very risky to use it at all time. </a:t>
            </a:r>
          </a:p>
          <a:p>
            <a:r>
              <a:rPr lang="en-US" dirty="0"/>
              <a:t>AWS recommend to never use the root user for everyday work. Instead, create an IAM user and then lock away root user credentials. </a:t>
            </a:r>
          </a:p>
          <a:p>
            <a:r>
              <a:rPr lang="en-US" dirty="0"/>
              <a:t>An extra layer of security using Multi Factor Authentication (MFA) should be added.</a:t>
            </a:r>
          </a:p>
          <a:p>
            <a:r>
              <a:rPr lang="en-US" dirty="0"/>
              <a:t>Read More: </a:t>
            </a:r>
            <a:r>
              <a:rPr lang="en-US" dirty="0">
                <a:hlinkClick r:id="rId2"/>
              </a:rPr>
              <a:t>https://docs.aws.amazon.com/IAM/latest/UserGuide/id_root-user.html</a:t>
            </a:r>
            <a:endParaRPr lang="en-US" dirty="0"/>
          </a:p>
          <a:p>
            <a:endParaRPr lang="en-US" dirty="0"/>
          </a:p>
          <a:p>
            <a:endParaRPr lang="en-US" dirty="0"/>
          </a:p>
        </p:txBody>
      </p:sp>
      <p:pic>
        <p:nvPicPr>
          <p:cNvPr id="3" name="Picture 2" descr="AWS IAM Exploitation - Security Risk Advisors">
            <a:extLst>
              <a:ext uri="{FF2B5EF4-FFF2-40B4-BE49-F238E27FC236}">
                <a16:creationId xmlns:a16="http://schemas.microsoft.com/office/drawing/2014/main" id="{93922E7C-05C9-4BFE-BBEE-815D2E98E4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230" r="33889" b="19990"/>
          <a:stretch/>
        </p:blipFill>
        <p:spPr bwMode="auto">
          <a:xfrm>
            <a:off x="9639246" y="-194023"/>
            <a:ext cx="2552754" cy="384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63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05280" y="117557"/>
            <a:ext cx="10402049" cy="523220"/>
          </a:xfrm>
          <a:prstGeom prst="rect">
            <a:avLst/>
          </a:prstGeom>
        </p:spPr>
        <p:txBody>
          <a:bodyPr wrap="square">
            <a:spAutoFit/>
          </a:bodyPr>
          <a:lstStyle/>
          <a:p>
            <a:r>
              <a:rPr lang="en-US" sz="2800" b="1" kern="1200" dirty="0">
                <a:solidFill>
                  <a:srgbClr val="FF9F1C"/>
                </a:solidFill>
                <a:latin typeface="Montserrat" charset="0"/>
                <a:ea typeface="+mn-ea"/>
                <a:cs typeface="+mn-cs"/>
              </a:rPr>
              <a:t>IDENTITY AND ACCESS MANAGEMENT (IAM)</a:t>
            </a:r>
            <a:endParaRPr lang="ru-RU" sz="2800" b="1" kern="1200" dirty="0">
              <a:solidFill>
                <a:srgbClr val="FF9F1C"/>
              </a:solidFill>
              <a:latin typeface="Montserrat" charset="0"/>
              <a:ea typeface="+mn-ea"/>
              <a:cs typeface="+mn-cs"/>
            </a:endParaRPr>
          </a:p>
        </p:txBody>
      </p:sp>
      <p:sp>
        <p:nvSpPr>
          <p:cNvPr id="11" name="TextBox 10">
            <a:extLst>
              <a:ext uri="{FF2B5EF4-FFF2-40B4-BE49-F238E27FC236}">
                <a16:creationId xmlns:a16="http://schemas.microsoft.com/office/drawing/2014/main" id="{DFBD47B9-2BA1-476F-91CF-D213B4E3F807}"/>
              </a:ext>
            </a:extLst>
          </p:cNvPr>
          <p:cNvSpPr txBox="1"/>
          <p:nvPr/>
        </p:nvSpPr>
        <p:spPr>
          <a:xfrm>
            <a:off x="305280" y="640777"/>
            <a:ext cx="11682859" cy="1323439"/>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sz="2000" kern="1200">
                <a:solidFill>
                  <a:schemeClr val="tx1"/>
                </a:solidFill>
                <a:latin typeface="Montserrat" charset="0"/>
                <a:ea typeface="+mn-ea"/>
              </a:defRPr>
            </a:lvl1pPr>
          </a:lstStyle>
          <a:p>
            <a:r>
              <a:rPr lang="en-US" dirty="0"/>
              <a:t>Granular level permissions can be assigned to the IAM Users.</a:t>
            </a:r>
          </a:p>
          <a:p>
            <a:r>
              <a:rPr lang="en-US" dirty="0"/>
              <a:t>Root User account has full privileges and it’s the one we signed up for with the e-mail and password.  </a:t>
            </a:r>
          </a:p>
          <a:p>
            <a:endParaRPr lang="en-US" dirty="0"/>
          </a:p>
        </p:txBody>
      </p:sp>
      <p:sp>
        <p:nvSpPr>
          <p:cNvPr id="2" name="Rectangle: Rounded Corners 1">
            <a:extLst>
              <a:ext uri="{FF2B5EF4-FFF2-40B4-BE49-F238E27FC236}">
                <a16:creationId xmlns:a16="http://schemas.microsoft.com/office/drawing/2014/main" id="{E079FD9C-73A0-4670-88BC-9EDCD4F12A82}"/>
              </a:ext>
            </a:extLst>
          </p:cNvPr>
          <p:cNvSpPr/>
          <p:nvPr/>
        </p:nvSpPr>
        <p:spPr>
          <a:xfrm>
            <a:off x="847518" y="1772556"/>
            <a:ext cx="8379767" cy="3794401"/>
          </a:xfrm>
          <a:prstGeom prst="roundRect">
            <a:avLst/>
          </a:prstGeom>
          <a:solidFill>
            <a:srgbClr val="FF9F1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47AAC77-BC14-4A98-8452-BD6C58658E16}"/>
              </a:ext>
            </a:extLst>
          </p:cNvPr>
          <p:cNvSpPr txBox="1"/>
          <p:nvPr/>
        </p:nvSpPr>
        <p:spPr>
          <a:xfrm>
            <a:off x="4813300" y="1825081"/>
            <a:ext cx="6096000" cy="369332"/>
          </a:xfrm>
          <a:prstGeom prst="rect">
            <a:avLst/>
          </a:prstGeom>
          <a:noFill/>
        </p:spPr>
        <p:txBody>
          <a:bodyPr wrap="square">
            <a:spAutoFit/>
          </a:bodyPr>
          <a:lstStyle/>
          <a:p>
            <a:pPr algn="ctr"/>
            <a:r>
              <a:rPr lang="en-US" sz="1800" b="1" dirty="0"/>
              <a:t>AWS ACCOUNT</a:t>
            </a:r>
          </a:p>
        </p:txBody>
      </p:sp>
      <p:pic>
        <p:nvPicPr>
          <p:cNvPr id="9" name="Picture 8">
            <a:extLst>
              <a:ext uri="{FF2B5EF4-FFF2-40B4-BE49-F238E27FC236}">
                <a16:creationId xmlns:a16="http://schemas.microsoft.com/office/drawing/2014/main" id="{2E489697-D7B4-40C3-8B6E-3D8B9230280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90124" y="2033189"/>
            <a:ext cx="747769" cy="1085891"/>
          </a:xfrm>
          <a:prstGeom prst="rect">
            <a:avLst/>
          </a:prstGeom>
        </p:spPr>
      </p:pic>
      <p:sp>
        <p:nvSpPr>
          <p:cNvPr id="13" name="TextBox 12">
            <a:extLst>
              <a:ext uri="{FF2B5EF4-FFF2-40B4-BE49-F238E27FC236}">
                <a16:creationId xmlns:a16="http://schemas.microsoft.com/office/drawing/2014/main" id="{A2B011DB-4FCC-4CB3-AE27-A4E65837728F}"/>
              </a:ext>
            </a:extLst>
          </p:cNvPr>
          <p:cNvSpPr txBox="1"/>
          <p:nvPr/>
        </p:nvSpPr>
        <p:spPr>
          <a:xfrm>
            <a:off x="2344760" y="2187976"/>
            <a:ext cx="2354127" cy="830997"/>
          </a:xfrm>
          <a:prstGeom prst="rect">
            <a:avLst/>
          </a:prstGeom>
          <a:noFill/>
        </p:spPr>
        <p:txBody>
          <a:bodyPr wrap="square">
            <a:spAutoFit/>
          </a:bodyPr>
          <a:lstStyle/>
          <a:p>
            <a:pPr algn="ctr"/>
            <a:r>
              <a:rPr lang="en-US" sz="2000" b="1" dirty="0"/>
              <a:t>ROOT USER </a:t>
            </a:r>
          </a:p>
          <a:p>
            <a:pPr algn="ctr"/>
            <a:r>
              <a:rPr lang="en-US" dirty="0"/>
              <a:t>(ORIGINAL SIGNUP E-MAIL AND PASSWORD)</a:t>
            </a:r>
          </a:p>
        </p:txBody>
      </p:sp>
      <p:pic>
        <p:nvPicPr>
          <p:cNvPr id="15" name="Picture 14">
            <a:extLst>
              <a:ext uri="{FF2B5EF4-FFF2-40B4-BE49-F238E27FC236}">
                <a16:creationId xmlns:a16="http://schemas.microsoft.com/office/drawing/2014/main" id="{38FDC7C9-8934-4157-B6F5-DC94F03B6F0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96708" y="3700027"/>
            <a:ext cx="1053768" cy="1093683"/>
          </a:xfrm>
          <a:prstGeom prst="rect">
            <a:avLst/>
          </a:prstGeom>
        </p:spPr>
      </p:pic>
      <p:sp>
        <p:nvSpPr>
          <p:cNvPr id="21" name="TextBox 20">
            <a:extLst>
              <a:ext uri="{FF2B5EF4-FFF2-40B4-BE49-F238E27FC236}">
                <a16:creationId xmlns:a16="http://schemas.microsoft.com/office/drawing/2014/main" id="{ABAD4D65-CB0C-4E9A-9906-617E974049D3}"/>
              </a:ext>
            </a:extLst>
          </p:cNvPr>
          <p:cNvSpPr txBox="1"/>
          <p:nvPr/>
        </p:nvSpPr>
        <p:spPr>
          <a:xfrm>
            <a:off x="847518" y="4782288"/>
            <a:ext cx="2152148" cy="523220"/>
          </a:xfrm>
          <a:prstGeom prst="rect">
            <a:avLst/>
          </a:prstGeom>
          <a:noFill/>
        </p:spPr>
        <p:txBody>
          <a:bodyPr wrap="square">
            <a:spAutoFit/>
          </a:bodyPr>
          <a:lstStyle/>
          <a:p>
            <a:pPr algn="ctr"/>
            <a:r>
              <a:rPr lang="en-US" dirty="0"/>
              <a:t>IAM USER #1 ADMINISTRATIVE</a:t>
            </a:r>
          </a:p>
        </p:txBody>
      </p:sp>
      <p:sp>
        <p:nvSpPr>
          <p:cNvPr id="22" name="TextBox 21">
            <a:extLst>
              <a:ext uri="{FF2B5EF4-FFF2-40B4-BE49-F238E27FC236}">
                <a16:creationId xmlns:a16="http://schemas.microsoft.com/office/drawing/2014/main" id="{94B864FC-68EE-4FCE-A347-25C796EBA2B6}"/>
              </a:ext>
            </a:extLst>
          </p:cNvPr>
          <p:cNvSpPr txBox="1"/>
          <p:nvPr/>
        </p:nvSpPr>
        <p:spPr>
          <a:xfrm>
            <a:off x="3843656" y="4771783"/>
            <a:ext cx="2152148" cy="523220"/>
          </a:xfrm>
          <a:prstGeom prst="rect">
            <a:avLst/>
          </a:prstGeom>
          <a:noFill/>
        </p:spPr>
        <p:txBody>
          <a:bodyPr wrap="square">
            <a:spAutoFit/>
          </a:bodyPr>
          <a:lstStyle/>
          <a:p>
            <a:pPr algn="ctr"/>
            <a:r>
              <a:rPr lang="en-US" dirty="0"/>
              <a:t>IAM USER #2 MANAGER</a:t>
            </a:r>
          </a:p>
        </p:txBody>
      </p:sp>
      <p:sp>
        <p:nvSpPr>
          <p:cNvPr id="23" name="TextBox 22">
            <a:extLst>
              <a:ext uri="{FF2B5EF4-FFF2-40B4-BE49-F238E27FC236}">
                <a16:creationId xmlns:a16="http://schemas.microsoft.com/office/drawing/2014/main" id="{9D7C607E-EBC7-461A-94D9-327027A8A94B}"/>
              </a:ext>
            </a:extLst>
          </p:cNvPr>
          <p:cNvSpPr txBox="1"/>
          <p:nvPr/>
        </p:nvSpPr>
        <p:spPr>
          <a:xfrm>
            <a:off x="7140302" y="4793710"/>
            <a:ext cx="2152148" cy="523220"/>
          </a:xfrm>
          <a:prstGeom prst="rect">
            <a:avLst/>
          </a:prstGeom>
          <a:noFill/>
        </p:spPr>
        <p:txBody>
          <a:bodyPr wrap="square">
            <a:spAutoFit/>
          </a:bodyPr>
          <a:lstStyle/>
          <a:p>
            <a:pPr algn="ctr"/>
            <a:r>
              <a:rPr lang="en-US" dirty="0"/>
              <a:t>IAM USER #3 </a:t>
            </a:r>
          </a:p>
          <a:p>
            <a:pPr algn="ctr"/>
            <a:r>
              <a:rPr lang="en-US" dirty="0"/>
              <a:t>ML ENGINEER</a:t>
            </a:r>
          </a:p>
        </p:txBody>
      </p:sp>
      <p:cxnSp>
        <p:nvCxnSpPr>
          <p:cNvPr id="25" name="Straight Arrow Connector 24">
            <a:extLst>
              <a:ext uri="{FF2B5EF4-FFF2-40B4-BE49-F238E27FC236}">
                <a16:creationId xmlns:a16="http://schemas.microsoft.com/office/drawing/2014/main" id="{31090FD7-E0D7-4B99-91C2-C621E8D55727}"/>
              </a:ext>
            </a:extLst>
          </p:cNvPr>
          <p:cNvCxnSpPr>
            <a:cxnSpLocks/>
          </p:cNvCxnSpPr>
          <p:nvPr/>
        </p:nvCxnSpPr>
        <p:spPr>
          <a:xfrm>
            <a:off x="1906454" y="3314056"/>
            <a:ext cx="0" cy="398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1308291-785C-448B-8D1F-B3EA198D40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73034" y="3690969"/>
            <a:ext cx="1053768" cy="1093683"/>
          </a:xfrm>
          <a:prstGeom prst="rect">
            <a:avLst/>
          </a:prstGeom>
        </p:spPr>
      </p:pic>
      <p:cxnSp>
        <p:nvCxnSpPr>
          <p:cNvPr id="30" name="Straight Arrow Connector 29">
            <a:extLst>
              <a:ext uri="{FF2B5EF4-FFF2-40B4-BE49-F238E27FC236}">
                <a16:creationId xmlns:a16="http://schemas.microsoft.com/office/drawing/2014/main" id="{3C62BB4B-1FF8-4C21-A7B6-3992B30E41C3}"/>
              </a:ext>
            </a:extLst>
          </p:cNvPr>
          <p:cNvCxnSpPr>
            <a:cxnSpLocks/>
          </p:cNvCxnSpPr>
          <p:nvPr/>
        </p:nvCxnSpPr>
        <p:spPr>
          <a:xfrm>
            <a:off x="4869445" y="3304998"/>
            <a:ext cx="0" cy="398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75684572-5976-47E9-9A7F-9D9785D529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43840" y="3690969"/>
            <a:ext cx="1053768" cy="1093683"/>
          </a:xfrm>
          <a:prstGeom prst="rect">
            <a:avLst/>
          </a:prstGeom>
        </p:spPr>
      </p:pic>
      <p:cxnSp>
        <p:nvCxnSpPr>
          <p:cNvPr id="32" name="Straight Arrow Connector 31">
            <a:extLst>
              <a:ext uri="{FF2B5EF4-FFF2-40B4-BE49-F238E27FC236}">
                <a16:creationId xmlns:a16="http://schemas.microsoft.com/office/drawing/2014/main" id="{FB82D500-3A75-4B7A-9363-55869C25E623}"/>
              </a:ext>
            </a:extLst>
          </p:cNvPr>
          <p:cNvCxnSpPr>
            <a:cxnSpLocks/>
          </p:cNvCxnSpPr>
          <p:nvPr/>
        </p:nvCxnSpPr>
        <p:spPr>
          <a:xfrm>
            <a:off x="8130091" y="3304998"/>
            <a:ext cx="0" cy="398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0A4DBB-1168-4F89-897E-5FB34C7A8EE6}"/>
              </a:ext>
            </a:extLst>
          </p:cNvPr>
          <p:cNvCxnSpPr/>
          <p:nvPr/>
        </p:nvCxnSpPr>
        <p:spPr>
          <a:xfrm>
            <a:off x="1893119" y="3304998"/>
            <a:ext cx="6247132" cy="9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679FAD-F442-438A-BF84-ECC850F58CA2}"/>
              </a:ext>
            </a:extLst>
          </p:cNvPr>
          <p:cNvCxnSpPr>
            <a:cxnSpLocks/>
          </p:cNvCxnSpPr>
          <p:nvPr/>
        </p:nvCxnSpPr>
        <p:spPr>
          <a:xfrm flipV="1">
            <a:off x="4869445" y="3068454"/>
            <a:ext cx="0" cy="2410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7787DAF-BF4E-4C45-A5E3-FE2D5CE4634C}"/>
              </a:ext>
            </a:extLst>
          </p:cNvPr>
          <p:cNvCxnSpPr>
            <a:cxnSpLocks/>
          </p:cNvCxnSpPr>
          <p:nvPr/>
        </p:nvCxnSpPr>
        <p:spPr>
          <a:xfrm>
            <a:off x="1948541" y="5256541"/>
            <a:ext cx="0" cy="856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180DCAF-E38E-48AC-B2EB-49A3A9AE5801}"/>
              </a:ext>
            </a:extLst>
          </p:cNvPr>
          <p:cNvSpPr txBox="1"/>
          <p:nvPr/>
        </p:nvSpPr>
        <p:spPr>
          <a:xfrm>
            <a:off x="872467" y="6133221"/>
            <a:ext cx="2152148" cy="307777"/>
          </a:xfrm>
          <a:prstGeom prst="rect">
            <a:avLst/>
          </a:prstGeom>
          <a:noFill/>
        </p:spPr>
        <p:txBody>
          <a:bodyPr wrap="square">
            <a:spAutoFit/>
          </a:bodyPr>
          <a:lstStyle/>
          <a:p>
            <a:pPr algn="ctr"/>
            <a:r>
              <a:rPr lang="en-US" b="1" dirty="0"/>
              <a:t>ALL AWS SERVICES</a:t>
            </a:r>
          </a:p>
        </p:txBody>
      </p:sp>
      <p:cxnSp>
        <p:nvCxnSpPr>
          <p:cNvPr id="42" name="Straight Arrow Connector 41">
            <a:extLst>
              <a:ext uri="{FF2B5EF4-FFF2-40B4-BE49-F238E27FC236}">
                <a16:creationId xmlns:a16="http://schemas.microsoft.com/office/drawing/2014/main" id="{C901382D-F5EA-45C9-AA75-99EA47BFDFD1}"/>
              </a:ext>
            </a:extLst>
          </p:cNvPr>
          <p:cNvCxnSpPr>
            <a:cxnSpLocks/>
          </p:cNvCxnSpPr>
          <p:nvPr/>
        </p:nvCxnSpPr>
        <p:spPr>
          <a:xfrm>
            <a:off x="4826692" y="5285114"/>
            <a:ext cx="0" cy="856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E8E748-58E7-4B39-AD7E-018AEBB65A46}"/>
              </a:ext>
            </a:extLst>
          </p:cNvPr>
          <p:cNvSpPr txBox="1"/>
          <p:nvPr/>
        </p:nvSpPr>
        <p:spPr>
          <a:xfrm>
            <a:off x="3750618" y="6161794"/>
            <a:ext cx="2152148" cy="307777"/>
          </a:xfrm>
          <a:prstGeom prst="rect">
            <a:avLst/>
          </a:prstGeom>
          <a:noFill/>
        </p:spPr>
        <p:txBody>
          <a:bodyPr wrap="square">
            <a:spAutoFit/>
          </a:bodyPr>
          <a:lstStyle/>
          <a:p>
            <a:pPr algn="ctr"/>
            <a:r>
              <a:rPr lang="en-US" b="1" dirty="0"/>
              <a:t>BILLING DASHBOARD</a:t>
            </a:r>
          </a:p>
        </p:txBody>
      </p:sp>
      <p:cxnSp>
        <p:nvCxnSpPr>
          <p:cNvPr id="44" name="Straight Arrow Connector 43">
            <a:extLst>
              <a:ext uri="{FF2B5EF4-FFF2-40B4-BE49-F238E27FC236}">
                <a16:creationId xmlns:a16="http://schemas.microsoft.com/office/drawing/2014/main" id="{FB35E98F-2124-41B6-9F91-15A2F9427C3D}"/>
              </a:ext>
            </a:extLst>
          </p:cNvPr>
          <p:cNvCxnSpPr>
            <a:cxnSpLocks/>
          </p:cNvCxnSpPr>
          <p:nvPr/>
        </p:nvCxnSpPr>
        <p:spPr>
          <a:xfrm>
            <a:off x="8255517" y="5292293"/>
            <a:ext cx="0" cy="856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00CEC26-E514-404E-996C-BD0802DFC017}"/>
              </a:ext>
            </a:extLst>
          </p:cNvPr>
          <p:cNvSpPr txBox="1"/>
          <p:nvPr/>
        </p:nvSpPr>
        <p:spPr>
          <a:xfrm>
            <a:off x="6386414" y="6164567"/>
            <a:ext cx="3673058" cy="307777"/>
          </a:xfrm>
          <a:prstGeom prst="rect">
            <a:avLst/>
          </a:prstGeom>
          <a:noFill/>
        </p:spPr>
        <p:txBody>
          <a:bodyPr wrap="square">
            <a:spAutoFit/>
          </a:bodyPr>
          <a:lstStyle/>
          <a:p>
            <a:pPr algn="ctr"/>
            <a:r>
              <a:rPr lang="en-US" b="1" dirty="0"/>
              <a:t>LAMBDA, SAGEMAKER, EC2 AND S3</a:t>
            </a:r>
          </a:p>
        </p:txBody>
      </p:sp>
      <p:sp>
        <p:nvSpPr>
          <p:cNvPr id="47" name="TextBox 46">
            <a:extLst>
              <a:ext uri="{FF2B5EF4-FFF2-40B4-BE49-F238E27FC236}">
                <a16:creationId xmlns:a16="http://schemas.microsoft.com/office/drawing/2014/main" id="{5C676B5F-7C3D-40F5-9821-7A5A5BDAA071}"/>
              </a:ext>
            </a:extLst>
          </p:cNvPr>
          <p:cNvSpPr txBox="1"/>
          <p:nvPr/>
        </p:nvSpPr>
        <p:spPr>
          <a:xfrm>
            <a:off x="7559712" y="2893896"/>
            <a:ext cx="6096000" cy="400110"/>
          </a:xfrm>
          <a:prstGeom prst="rect">
            <a:avLst/>
          </a:prstGeom>
          <a:noFill/>
        </p:spPr>
        <p:txBody>
          <a:bodyPr wrap="square">
            <a:spAutoFit/>
          </a:bodyPr>
          <a:lstStyle/>
          <a:p>
            <a:r>
              <a:rPr lang="en-US" sz="2000" b="1" dirty="0"/>
              <a:t>IAM USERS </a:t>
            </a:r>
          </a:p>
        </p:txBody>
      </p:sp>
    </p:spTree>
    <p:extLst>
      <p:ext uri="{BB962C8B-B14F-4D97-AF65-F5344CB8AC3E}">
        <p14:creationId xmlns:p14="http://schemas.microsoft.com/office/powerpoint/2010/main" val="4035577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1015663"/>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LOG IN WITH YOUR ROOT USER ACCOUNT (E-MAIL AND PASSWORD) AND THEN NAVIGATE TO IAM. NOTE THAT THE SIGN-IN URLS FOR IAM USERS IS SHOWN ON THE RIGHT-HAND SIDE</a:t>
            </a:r>
          </a:p>
        </p:txBody>
      </p:sp>
      <p:pic>
        <p:nvPicPr>
          <p:cNvPr id="3" name="Picture 2">
            <a:extLst>
              <a:ext uri="{FF2B5EF4-FFF2-40B4-BE49-F238E27FC236}">
                <a16:creationId xmlns:a16="http://schemas.microsoft.com/office/drawing/2014/main" id="{C2786327-FD9A-4DDA-8893-DE99043C5FB3}"/>
              </a:ext>
            </a:extLst>
          </p:cNvPr>
          <p:cNvPicPr>
            <a:picLocks noChangeAspect="1"/>
          </p:cNvPicPr>
          <p:nvPr/>
        </p:nvPicPr>
        <p:blipFill>
          <a:blip r:embed="rId2"/>
          <a:stretch>
            <a:fillRect/>
          </a:stretch>
        </p:blipFill>
        <p:spPr>
          <a:xfrm>
            <a:off x="639096" y="1829498"/>
            <a:ext cx="9989574" cy="4572853"/>
          </a:xfrm>
          <a:prstGeom prst="rect">
            <a:avLst/>
          </a:prstGeom>
        </p:spPr>
      </p:pic>
    </p:spTree>
    <p:extLst>
      <p:ext uri="{BB962C8B-B14F-4D97-AF65-F5344CB8AC3E}">
        <p14:creationId xmlns:p14="http://schemas.microsoft.com/office/powerpoint/2010/main" val="378282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GO TO USER AND CLICK ON ADD USER</a:t>
            </a:r>
          </a:p>
        </p:txBody>
      </p:sp>
      <p:pic>
        <p:nvPicPr>
          <p:cNvPr id="3" name="Picture 2">
            <a:extLst>
              <a:ext uri="{FF2B5EF4-FFF2-40B4-BE49-F238E27FC236}">
                <a16:creationId xmlns:a16="http://schemas.microsoft.com/office/drawing/2014/main" id="{9B9A5167-47EA-4A11-85F0-D10E9DCC948C}"/>
              </a:ext>
            </a:extLst>
          </p:cNvPr>
          <p:cNvPicPr>
            <a:picLocks noChangeAspect="1"/>
          </p:cNvPicPr>
          <p:nvPr/>
        </p:nvPicPr>
        <p:blipFill>
          <a:blip r:embed="rId2"/>
          <a:stretch>
            <a:fillRect/>
          </a:stretch>
        </p:blipFill>
        <p:spPr>
          <a:xfrm>
            <a:off x="324464" y="1337055"/>
            <a:ext cx="11543071" cy="4928709"/>
          </a:xfrm>
          <a:prstGeom prst="rect">
            <a:avLst/>
          </a:prstGeom>
        </p:spPr>
      </p:pic>
    </p:spTree>
    <p:extLst>
      <p:ext uri="{BB962C8B-B14F-4D97-AF65-F5344CB8AC3E}">
        <p14:creationId xmlns:p14="http://schemas.microsoft.com/office/powerpoint/2010/main" val="702302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PROVIDE A NAME AND PASSWORD</a:t>
            </a:r>
          </a:p>
        </p:txBody>
      </p:sp>
      <p:pic>
        <p:nvPicPr>
          <p:cNvPr id="3" name="Picture 2">
            <a:extLst>
              <a:ext uri="{FF2B5EF4-FFF2-40B4-BE49-F238E27FC236}">
                <a16:creationId xmlns:a16="http://schemas.microsoft.com/office/drawing/2014/main" id="{921AC452-11E1-4F3C-B86E-2D7037D21B3A}"/>
              </a:ext>
            </a:extLst>
          </p:cNvPr>
          <p:cNvPicPr>
            <a:picLocks noChangeAspect="1"/>
          </p:cNvPicPr>
          <p:nvPr/>
        </p:nvPicPr>
        <p:blipFill>
          <a:blip r:embed="rId2"/>
          <a:stretch>
            <a:fillRect/>
          </a:stretch>
        </p:blipFill>
        <p:spPr>
          <a:xfrm>
            <a:off x="976473" y="1337055"/>
            <a:ext cx="10239054" cy="4861544"/>
          </a:xfrm>
          <a:prstGeom prst="rect">
            <a:avLst/>
          </a:prstGeom>
        </p:spPr>
      </p:pic>
    </p:spTree>
    <p:extLst>
      <p:ext uri="{BB962C8B-B14F-4D97-AF65-F5344CB8AC3E}">
        <p14:creationId xmlns:p14="http://schemas.microsoft.com/office/powerpoint/2010/main" val="3719105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NOW YOU NEED TO GRANT PERMISSIONS TO THE NEWLY CREATED USER. THIS IS DONE BY ATTACHING AN IAM POLICY.</a:t>
            </a:r>
          </a:p>
        </p:txBody>
      </p:sp>
      <p:pic>
        <p:nvPicPr>
          <p:cNvPr id="3" name="Picture 2">
            <a:extLst>
              <a:ext uri="{FF2B5EF4-FFF2-40B4-BE49-F238E27FC236}">
                <a16:creationId xmlns:a16="http://schemas.microsoft.com/office/drawing/2014/main" id="{07012121-B7B3-42DC-AB57-D246C11BBB28}"/>
              </a:ext>
            </a:extLst>
          </p:cNvPr>
          <p:cNvPicPr>
            <a:picLocks noChangeAspect="1"/>
          </p:cNvPicPr>
          <p:nvPr/>
        </p:nvPicPr>
        <p:blipFill>
          <a:blip r:embed="rId2"/>
          <a:stretch>
            <a:fillRect/>
          </a:stretch>
        </p:blipFill>
        <p:spPr>
          <a:xfrm>
            <a:off x="844753" y="1676132"/>
            <a:ext cx="10156723" cy="4741659"/>
          </a:xfrm>
          <a:prstGeom prst="rect">
            <a:avLst/>
          </a:prstGeom>
        </p:spPr>
      </p:pic>
    </p:spTree>
    <p:extLst>
      <p:ext uri="{BB962C8B-B14F-4D97-AF65-F5344CB8AC3E}">
        <p14:creationId xmlns:p14="http://schemas.microsoft.com/office/powerpoint/2010/main" val="1788034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SELECT ADMINSTRATORACCESS POLICY</a:t>
            </a:r>
          </a:p>
        </p:txBody>
      </p:sp>
      <p:pic>
        <p:nvPicPr>
          <p:cNvPr id="3" name="Picture 2">
            <a:extLst>
              <a:ext uri="{FF2B5EF4-FFF2-40B4-BE49-F238E27FC236}">
                <a16:creationId xmlns:a16="http://schemas.microsoft.com/office/drawing/2014/main" id="{23C2EC7C-055D-41BF-9611-341852A180A1}"/>
              </a:ext>
            </a:extLst>
          </p:cNvPr>
          <p:cNvPicPr>
            <a:picLocks noChangeAspect="1"/>
          </p:cNvPicPr>
          <p:nvPr/>
        </p:nvPicPr>
        <p:blipFill>
          <a:blip r:embed="rId2"/>
          <a:stretch>
            <a:fillRect/>
          </a:stretch>
        </p:blipFill>
        <p:spPr>
          <a:xfrm>
            <a:off x="904568" y="1337055"/>
            <a:ext cx="10068232" cy="5214671"/>
          </a:xfrm>
          <a:prstGeom prst="rect">
            <a:avLst/>
          </a:prstGeom>
        </p:spPr>
      </p:pic>
    </p:spTree>
    <p:extLst>
      <p:ext uri="{BB962C8B-B14F-4D97-AF65-F5344CB8AC3E}">
        <p14:creationId xmlns:p14="http://schemas.microsoft.com/office/powerpoint/2010/main" val="1748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2083139"/>
            <a:ext cx="6368055" cy="2210766"/>
            <a:chOff x="544022" y="2623980"/>
            <a:chExt cx="6368055" cy="2210766"/>
          </a:xfrm>
        </p:grpSpPr>
        <p:sp>
          <p:nvSpPr>
            <p:cNvPr id="4" name="Прямоугольник 3">
              <a:extLst>
                <a:ext uri="{FF2B5EF4-FFF2-40B4-BE49-F238E27FC236}">
                  <a16:creationId xmlns:a16="http://schemas.microsoft.com/office/drawing/2014/main" id="{5EE88138-48BD-46AA-94F3-3B05DD703F63}"/>
                </a:ext>
              </a:extLst>
            </p:cNvPr>
            <p:cNvSpPr/>
            <p:nvPr/>
          </p:nvSpPr>
          <p:spPr>
            <a:xfrm>
              <a:off x="544022" y="2623980"/>
              <a:ext cx="6368055"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DEMO: AWS SIGNUP &amp; MANAGEMENT CONSOLE TOUR!</a:t>
              </a:r>
            </a:p>
          </p:txBody>
        </p:sp>
        <p:cxnSp>
          <p:nvCxnSpPr>
            <p:cNvPr id="5" name="Прямая соединительная линия 4"/>
            <p:cNvCxnSpPr/>
            <p:nvPr/>
          </p:nvCxnSpPr>
          <p:spPr>
            <a:xfrm>
              <a:off x="620222" y="4834746"/>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657807"/>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654811"/>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958400"/>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958400"/>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958400"/>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601399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2537131" y="857490"/>
            <a:ext cx="7422946"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THE POLICY STATES THAT YOU CAN ACCESS ALL RESOURCES WITHIN AWS ACCOUNT</a:t>
            </a:r>
          </a:p>
        </p:txBody>
      </p:sp>
      <p:pic>
        <p:nvPicPr>
          <p:cNvPr id="3" name="Picture 2">
            <a:extLst>
              <a:ext uri="{FF2B5EF4-FFF2-40B4-BE49-F238E27FC236}">
                <a16:creationId xmlns:a16="http://schemas.microsoft.com/office/drawing/2014/main" id="{4B84A46E-7425-40C8-9F4C-5D51061E54BB}"/>
              </a:ext>
            </a:extLst>
          </p:cNvPr>
          <p:cNvPicPr>
            <a:picLocks noChangeAspect="1"/>
          </p:cNvPicPr>
          <p:nvPr/>
        </p:nvPicPr>
        <p:blipFill>
          <a:blip r:embed="rId2"/>
          <a:stretch>
            <a:fillRect/>
          </a:stretch>
        </p:blipFill>
        <p:spPr>
          <a:xfrm>
            <a:off x="1416254" y="1609031"/>
            <a:ext cx="9507794" cy="4660790"/>
          </a:xfrm>
          <a:prstGeom prst="rect">
            <a:avLst/>
          </a:prstGeom>
        </p:spPr>
      </p:pic>
    </p:spTree>
    <p:extLst>
      <p:ext uri="{BB962C8B-B14F-4D97-AF65-F5344CB8AC3E}">
        <p14:creationId xmlns:p14="http://schemas.microsoft.com/office/powerpoint/2010/main" val="1482554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PROVIDE A TAG WHICH COULD BE A JOB TITLE FOR EXAMPLE</a:t>
            </a:r>
          </a:p>
        </p:txBody>
      </p:sp>
      <p:pic>
        <p:nvPicPr>
          <p:cNvPr id="5" name="Picture 4">
            <a:extLst>
              <a:ext uri="{FF2B5EF4-FFF2-40B4-BE49-F238E27FC236}">
                <a16:creationId xmlns:a16="http://schemas.microsoft.com/office/drawing/2014/main" id="{6C1250FD-C687-4E6B-BFD6-01C14642154B}"/>
              </a:ext>
            </a:extLst>
          </p:cNvPr>
          <p:cNvPicPr>
            <a:picLocks noChangeAspect="1"/>
          </p:cNvPicPr>
          <p:nvPr/>
        </p:nvPicPr>
        <p:blipFill>
          <a:blip r:embed="rId2"/>
          <a:stretch>
            <a:fillRect/>
          </a:stretch>
        </p:blipFill>
        <p:spPr>
          <a:xfrm>
            <a:off x="766916" y="1260648"/>
            <a:ext cx="10058400" cy="4847147"/>
          </a:xfrm>
          <a:prstGeom prst="rect">
            <a:avLst/>
          </a:prstGeom>
        </p:spPr>
      </p:pic>
    </p:spTree>
    <p:extLst>
      <p:ext uri="{BB962C8B-B14F-4D97-AF65-F5344CB8AC3E}">
        <p14:creationId xmlns:p14="http://schemas.microsoft.com/office/powerpoint/2010/main" val="1322375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CREATE USER</a:t>
            </a:r>
          </a:p>
        </p:txBody>
      </p:sp>
      <p:pic>
        <p:nvPicPr>
          <p:cNvPr id="5" name="Picture 4">
            <a:extLst>
              <a:ext uri="{FF2B5EF4-FFF2-40B4-BE49-F238E27FC236}">
                <a16:creationId xmlns:a16="http://schemas.microsoft.com/office/drawing/2014/main" id="{0ED9E156-4E08-452C-9D5E-AD7DC534D8AD}"/>
              </a:ext>
            </a:extLst>
          </p:cNvPr>
          <p:cNvPicPr>
            <a:picLocks noChangeAspect="1"/>
          </p:cNvPicPr>
          <p:nvPr/>
        </p:nvPicPr>
        <p:blipFill>
          <a:blip r:embed="rId2"/>
          <a:stretch>
            <a:fillRect/>
          </a:stretch>
        </p:blipFill>
        <p:spPr>
          <a:xfrm>
            <a:off x="879796" y="1274860"/>
            <a:ext cx="10004513" cy="4825840"/>
          </a:xfrm>
          <a:prstGeom prst="rect">
            <a:avLst/>
          </a:prstGeom>
        </p:spPr>
      </p:pic>
    </p:spTree>
    <p:extLst>
      <p:ext uri="{BB962C8B-B14F-4D97-AF65-F5344CB8AC3E}">
        <p14:creationId xmlns:p14="http://schemas.microsoft.com/office/powerpoint/2010/main" val="471208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254124" y="1192038"/>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NOTE THAT YOU CAN NOW ACCESS AWS MANAGEMENT CONSOLE USING THIS SIGN-IN LINK SHOWN BELOW </a:t>
            </a:r>
          </a:p>
        </p:txBody>
      </p:sp>
      <p:pic>
        <p:nvPicPr>
          <p:cNvPr id="4" name="Picture 3">
            <a:extLst>
              <a:ext uri="{FF2B5EF4-FFF2-40B4-BE49-F238E27FC236}">
                <a16:creationId xmlns:a16="http://schemas.microsoft.com/office/drawing/2014/main" id="{3A95187C-A951-46BE-9D46-A258B905E7C0}"/>
              </a:ext>
            </a:extLst>
          </p:cNvPr>
          <p:cNvPicPr>
            <a:picLocks noChangeAspect="1"/>
          </p:cNvPicPr>
          <p:nvPr/>
        </p:nvPicPr>
        <p:blipFill>
          <a:blip r:embed="rId2"/>
          <a:stretch>
            <a:fillRect/>
          </a:stretch>
        </p:blipFill>
        <p:spPr>
          <a:xfrm>
            <a:off x="506462" y="1899924"/>
            <a:ext cx="10461523" cy="4637095"/>
          </a:xfrm>
          <a:prstGeom prst="rect">
            <a:avLst/>
          </a:prstGeom>
        </p:spPr>
      </p:pic>
    </p:spTree>
    <p:extLst>
      <p:ext uri="{BB962C8B-B14F-4D97-AF65-F5344CB8AC3E}">
        <p14:creationId xmlns:p14="http://schemas.microsoft.com/office/powerpoint/2010/main" val="2692417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455583" y="11186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DOWNLOAD THE CSV FILE AND STORE IT SOMEHERE SAFE!</a:t>
            </a:r>
          </a:p>
        </p:txBody>
      </p:sp>
      <p:pic>
        <p:nvPicPr>
          <p:cNvPr id="3" name="Picture 2">
            <a:extLst>
              <a:ext uri="{FF2B5EF4-FFF2-40B4-BE49-F238E27FC236}">
                <a16:creationId xmlns:a16="http://schemas.microsoft.com/office/drawing/2014/main" id="{33CB16F3-C394-4DA3-B0BA-9B11F0E7A0B7}"/>
              </a:ext>
            </a:extLst>
          </p:cNvPr>
          <p:cNvPicPr>
            <a:picLocks noChangeAspect="1"/>
          </p:cNvPicPr>
          <p:nvPr/>
        </p:nvPicPr>
        <p:blipFill>
          <a:blip r:embed="rId2"/>
          <a:stretch>
            <a:fillRect/>
          </a:stretch>
        </p:blipFill>
        <p:spPr>
          <a:xfrm>
            <a:off x="762149" y="1656803"/>
            <a:ext cx="10628671" cy="4478407"/>
          </a:xfrm>
          <a:prstGeom prst="rect">
            <a:avLst/>
          </a:prstGeom>
        </p:spPr>
      </p:pic>
    </p:spTree>
    <p:extLst>
      <p:ext uri="{BB962C8B-B14F-4D97-AF65-F5344CB8AC3E}">
        <p14:creationId xmlns:p14="http://schemas.microsoft.com/office/powerpoint/2010/main" val="4099642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LET’S SETUP A MULTI-FACTOR AUTHENTICATION (MFA) TO THIS USER</a:t>
            </a:r>
          </a:p>
        </p:txBody>
      </p:sp>
      <p:pic>
        <p:nvPicPr>
          <p:cNvPr id="3" name="Picture 2">
            <a:extLst>
              <a:ext uri="{FF2B5EF4-FFF2-40B4-BE49-F238E27FC236}">
                <a16:creationId xmlns:a16="http://schemas.microsoft.com/office/drawing/2014/main" id="{624DCD8B-6CEC-4613-928B-23AAD5EB5FC8}"/>
              </a:ext>
            </a:extLst>
          </p:cNvPr>
          <p:cNvPicPr>
            <a:picLocks noChangeAspect="1"/>
          </p:cNvPicPr>
          <p:nvPr/>
        </p:nvPicPr>
        <p:blipFill>
          <a:blip r:embed="rId2"/>
          <a:stretch>
            <a:fillRect/>
          </a:stretch>
        </p:blipFill>
        <p:spPr>
          <a:xfrm>
            <a:off x="698089" y="1573848"/>
            <a:ext cx="10471355" cy="4439855"/>
          </a:xfrm>
          <a:prstGeom prst="rect">
            <a:avLst/>
          </a:prstGeom>
        </p:spPr>
      </p:pic>
    </p:spTree>
    <p:extLst>
      <p:ext uri="{BB962C8B-B14F-4D97-AF65-F5344CB8AC3E}">
        <p14:creationId xmlns:p14="http://schemas.microsoft.com/office/powerpoint/2010/main" val="2584124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MANAGE, CHOOSE VIRTUAL MFA DEVICE  </a:t>
            </a:r>
          </a:p>
        </p:txBody>
      </p:sp>
      <p:pic>
        <p:nvPicPr>
          <p:cNvPr id="3" name="Picture 2">
            <a:extLst>
              <a:ext uri="{FF2B5EF4-FFF2-40B4-BE49-F238E27FC236}">
                <a16:creationId xmlns:a16="http://schemas.microsoft.com/office/drawing/2014/main" id="{C7578DF9-9CFF-4A37-A6E4-55CFA7C32213}"/>
              </a:ext>
            </a:extLst>
          </p:cNvPr>
          <p:cNvPicPr>
            <a:picLocks noChangeAspect="1"/>
          </p:cNvPicPr>
          <p:nvPr/>
        </p:nvPicPr>
        <p:blipFill>
          <a:blip r:embed="rId2"/>
          <a:stretch>
            <a:fillRect/>
          </a:stretch>
        </p:blipFill>
        <p:spPr>
          <a:xfrm>
            <a:off x="648929" y="1482874"/>
            <a:ext cx="10127226" cy="4296232"/>
          </a:xfrm>
          <a:prstGeom prst="rect">
            <a:avLst/>
          </a:prstGeom>
        </p:spPr>
      </p:pic>
    </p:spTree>
    <p:extLst>
      <p:ext uri="{BB962C8B-B14F-4D97-AF65-F5344CB8AC3E}">
        <p14:creationId xmlns:p14="http://schemas.microsoft.com/office/powerpoint/2010/main" val="3248301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1323439"/>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SHOW MFA QR CODE. INSTALL AN AUTHENTICATOR APPLICATION ON YOUR CELL PHONE SUCH AS MICROSOFT AUTHETNICATOR APP. YOU WILL NEED TO ENTER TWO CONSECUTIVE MFA CODES. </a:t>
            </a:r>
          </a:p>
        </p:txBody>
      </p:sp>
      <p:pic>
        <p:nvPicPr>
          <p:cNvPr id="3" name="Picture 2">
            <a:extLst>
              <a:ext uri="{FF2B5EF4-FFF2-40B4-BE49-F238E27FC236}">
                <a16:creationId xmlns:a16="http://schemas.microsoft.com/office/drawing/2014/main" id="{CA956EB7-167D-4AB0-B9BE-9D8BA01C28FE}"/>
              </a:ext>
            </a:extLst>
          </p:cNvPr>
          <p:cNvPicPr>
            <a:picLocks noChangeAspect="1"/>
          </p:cNvPicPr>
          <p:nvPr/>
        </p:nvPicPr>
        <p:blipFill>
          <a:blip r:embed="rId2"/>
          <a:stretch>
            <a:fillRect/>
          </a:stretch>
        </p:blipFill>
        <p:spPr>
          <a:xfrm>
            <a:off x="924231" y="2136955"/>
            <a:ext cx="10019071" cy="4430430"/>
          </a:xfrm>
          <a:prstGeom prst="rect">
            <a:avLst/>
          </a:prstGeom>
        </p:spPr>
      </p:pic>
    </p:spTree>
    <p:extLst>
      <p:ext uri="{BB962C8B-B14F-4D97-AF65-F5344CB8AC3E}">
        <p14:creationId xmlns:p14="http://schemas.microsoft.com/office/powerpoint/2010/main" val="3475495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YOU SHOULD SEE THIS MESSAGE BELOW! YOU ARE ALL SET SO LET’S LOGIN WITH THE NEWLY CREATED IAM USER </a:t>
            </a:r>
          </a:p>
        </p:txBody>
      </p:sp>
      <p:pic>
        <p:nvPicPr>
          <p:cNvPr id="3" name="Picture 2">
            <a:extLst>
              <a:ext uri="{FF2B5EF4-FFF2-40B4-BE49-F238E27FC236}">
                <a16:creationId xmlns:a16="http://schemas.microsoft.com/office/drawing/2014/main" id="{1FFE9EE1-D3DA-4DA2-8312-A21903C53E72}"/>
              </a:ext>
            </a:extLst>
          </p:cNvPr>
          <p:cNvPicPr>
            <a:picLocks noChangeAspect="1"/>
          </p:cNvPicPr>
          <p:nvPr/>
        </p:nvPicPr>
        <p:blipFill>
          <a:blip r:embed="rId2"/>
          <a:stretch>
            <a:fillRect/>
          </a:stretch>
        </p:blipFill>
        <p:spPr>
          <a:xfrm>
            <a:off x="186812" y="1695045"/>
            <a:ext cx="11336593" cy="4744389"/>
          </a:xfrm>
          <a:prstGeom prst="rect">
            <a:avLst/>
          </a:prstGeom>
        </p:spPr>
      </p:pic>
    </p:spTree>
    <p:extLst>
      <p:ext uri="{BB962C8B-B14F-4D97-AF65-F5344CB8AC3E}">
        <p14:creationId xmlns:p14="http://schemas.microsoft.com/office/powerpoint/2010/main" val="1420534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AFTER YOU CLICK ON THE LINK, YOU WILL BE DIRECTED HERE TO SIGN IN WITH THE NEW IAM USER AND PASSWORD</a:t>
            </a:r>
          </a:p>
        </p:txBody>
      </p:sp>
      <p:pic>
        <p:nvPicPr>
          <p:cNvPr id="3" name="Picture 2">
            <a:extLst>
              <a:ext uri="{FF2B5EF4-FFF2-40B4-BE49-F238E27FC236}">
                <a16:creationId xmlns:a16="http://schemas.microsoft.com/office/drawing/2014/main" id="{7B9A4182-D5D1-4492-BD34-6293A14A6E1F}"/>
              </a:ext>
            </a:extLst>
          </p:cNvPr>
          <p:cNvPicPr>
            <a:picLocks noChangeAspect="1"/>
          </p:cNvPicPr>
          <p:nvPr/>
        </p:nvPicPr>
        <p:blipFill>
          <a:blip r:embed="rId2"/>
          <a:stretch>
            <a:fillRect/>
          </a:stretch>
        </p:blipFill>
        <p:spPr>
          <a:xfrm>
            <a:off x="300034" y="1521721"/>
            <a:ext cx="11041626" cy="4945354"/>
          </a:xfrm>
          <a:prstGeom prst="rect">
            <a:avLst/>
          </a:prstGeom>
        </p:spPr>
      </p:pic>
    </p:spTree>
    <p:extLst>
      <p:ext uri="{BB962C8B-B14F-4D97-AF65-F5344CB8AC3E}">
        <p14:creationId xmlns:p14="http://schemas.microsoft.com/office/powerpoint/2010/main" val="217557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E88138-48BD-46AA-94F3-3B05DD703F63}"/>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7" name="Picture 6">
            <a:extLst>
              <a:ext uri="{FF2B5EF4-FFF2-40B4-BE49-F238E27FC236}">
                <a16:creationId xmlns:a16="http://schemas.microsoft.com/office/drawing/2014/main" id="{0DB08A53-7296-4B14-AC06-EC5AF07A2E43}"/>
              </a:ext>
            </a:extLst>
          </p:cNvPr>
          <p:cNvPicPr>
            <a:picLocks noChangeAspect="1"/>
          </p:cNvPicPr>
          <p:nvPr/>
        </p:nvPicPr>
        <p:blipFill>
          <a:blip r:embed="rId2"/>
          <a:stretch>
            <a:fillRect/>
          </a:stretch>
        </p:blipFill>
        <p:spPr>
          <a:xfrm>
            <a:off x="962660" y="1831384"/>
            <a:ext cx="10454640" cy="4804827"/>
          </a:xfrm>
          <a:prstGeom prst="rect">
            <a:avLst/>
          </a:prstGeom>
        </p:spPr>
      </p:pic>
      <p:sp>
        <p:nvSpPr>
          <p:cNvPr id="10" name="TextBox 9">
            <a:extLst>
              <a:ext uri="{FF2B5EF4-FFF2-40B4-BE49-F238E27FC236}">
                <a16:creationId xmlns:a16="http://schemas.microsoft.com/office/drawing/2014/main" id="{B97AD67B-7431-4010-995B-FEBCCC1675CC}"/>
              </a:ext>
            </a:extLst>
          </p:cNvPr>
          <p:cNvSpPr txBox="1"/>
          <p:nvPr/>
        </p:nvSpPr>
        <p:spPr>
          <a:xfrm>
            <a:off x="1254124" y="968258"/>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GO TO THIS LINK TO CREATE YOUR ACCOUNT (NOTE THAT HOMEPAGE MIGHT LOOK DIFFERENT): HTTPS://AWS.AMAZON.COM/</a:t>
            </a:r>
          </a:p>
        </p:txBody>
      </p:sp>
    </p:spTree>
    <p:extLst>
      <p:ext uri="{BB962C8B-B14F-4D97-AF65-F5344CB8AC3E}">
        <p14:creationId xmlns:p14="http://schemas.microsoft.com/office/powerpoint/2010/main" val="949003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E9152E3-141F-4C6C-B203-4C3056A4279C}"/>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DEMO: AWS MANAGEMENT CONSOLE</a:t>
            </a:r>
            <a:endParaRPr lang="ru-RU" sz="2800" b="1" kern="1200" dirty="0">
              <a:solidFill>
                <a:srgbClr val="FF9F1C"/>
              </a:solidFill>
              <a:latin typeface="Montserrat" charset="0"/>
              <a:ea typeface="+mn-ea"/>
              <a:cs typeface="+mn-cs"/>
            </a:endParaRPr>
          </a:p>
        </p:txBody>
      </p:sp>
      <p:sp>
        <p:nvSpPr>
          <p:cNvPr id="7" name="TextBox 6">
            <a:extLst>
              <a:ext uri="{FF2B5EF4-FFF2-40B4-BE49-F238E27FC236}">
                <a16:creationId xmlns:a16="http://schemas.microsoft.com/office/drawing/2014/main" id="{46E67755-8429-48B4-A7A9-0CFD76E04545}"/>
              </a:ext>
            </a:extLst>
          </p:cNvPr>
          <p:cNvSpPr txBox="1"/>
          <p:nvPr/>
        </p:nvSpPr>
        <p:spPr>
          <a:xfrm>
            <a:off x="1150783" y="813835"/>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NOTE THAT NOW YOU ARE SIGNED AS A NEW IAM USER “RYANAHMED”</a:t>
            </a:r>
          </a:p>
        </p:txBody>
      </p:sp>
      <p:pic>
        <p:nvPicPr>
          <p:cNvPr id="3" name="Picture 2">
            <a:extLst>
              <a:ext uri="{FF2B5EF4-FFF2-40B4-BE49-F238E27FC236}">
                <a16:creationId xmlns:a16="http://schemas.microsoft.com/office/drawing/2014/main" id="{2722011E-3E97-4F53-9DB7-FD48984EFD48}"/>
              </a:ext>
            </a:extLst>
          </p:cNvPr>
          <p:cNvPicPr>
            <a:picLocks noChangeAspect="1"/>
          </p:cNvPicPr>
          <p:nvPr/>
        </p:nvPicPr>
        <p:blipFill>
          <a:blip r:embed="rId2"/>
          <a:stretch>
            <a:fillRect/>
          </a:stretch>
        </p:blipFill>
        <p:spPr>
          <a:xfrm>
            <a:off x="575391" y="1641400"/>
            <a:ext cx="11041217" cy="4884513"/>
          </a:xfrm>
          <a:prstGeom prst="rect">
            <a:avLst/>
          </a:prstGeom>
        </p:spPr>
      </p:pic>
    </p:spTree>
    <p:extLst>
      <p:ext uri="{BB962C8B-B14F-4D97-AF65-F5344CB8AC3E}">
        <p14:creationId xmlns:p14="http://schemas.microsoft.com/office/powerpoint/2010/main" val="288973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12" name="Picture 11">
            <a:extLst>
              <a:ext uri="{FF2B5EF4-FFF2-40B4-BE49-F238E27FC236}">
                <a16:creationId xmlns:a16="http://schemas.microsoft.com/office/drawing/2014/main" id="{AE461630-2102-426C-AF27-56FA60C36419}"/>
              </a:ext>
            </a:extLst>
          </p:cNvPr>
          <p:cNvPicPr>
            <a:picLocks noChangeAspect="1"/>
          </p:cNvPicPr>
          <p:nvPr/>
        </p:nvPicPr>
        <p:blipFill>
          <a:blip r:embed="rId2"/>
          <a:stretch>
            <a:fillRect/>
          </a:stretch>
        </p:blipFill>
        <p:spPr>
          <a:xfrm>
            <a:off x="1698624" y="1432089"/>
            <a:ext cx="8786496" cy="5026421"/>
          </a:xfrm>
          <a:prstGeom prst="rect">
            <a:avLst/>
          </a:prstGeom>
        </p:spPr>
      </p:pic>
      <p:sp>
        <p:nvSpPr>
          <p:cNvPr id="13" name="TextBox 12">
            <a:extLst>
              <a:ext uri="{FF2B5EF4-FFF2-40B4-BE49-F238E27FC236}">
                <a16:creationId xmlns:a16="http://schemas.microsoft.com/office/drawing/2014/main" id="{2ABA5624-6D55-4973-8434-E949324D4EF0}"/>
              </a:ext>
            </a:extLst>
          </p:cNvPr>
          <p:cNvSpPr txBox="1"/>
          <p:nvPr/>
        </p:nvSpPr>
        <p:spPr>
          <a:xfrm>
            <a:off x="1706880" y="1031979"/>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CLICK ON CREATE A NEW AWS ACCOUNT (NOTE THAT HOMEPAGE MIGHT LOOK DIFFERENT) </a:t>
            </a:r>
          </a:p>
        </p:txBody>
      </p:sp>
    </p:spTree>
    <p:extLst>
      <p:ext uri="{BB962C8B-B14F-4D97-AF65-F5344CB8AC3E}">
        <p14:creationId xmlns:p14="http://schemas.microsoft.com/office/powerpoint/2010/main" val="68945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a:extLst>
              <a:ext uri="{FF2B5EF4-FFF2-40B4-BE49-F238E27FC236}">
                <a16:creationId xmlns:a16="http://schemas.microsoft.com/office/drawing/2014/main" id="{4A429DBE-D00A-4910-934D-C09C8573FE66}"/>
              </a:ext>
            </a:extLst>
          </p:cNvPr>
          <p:cNvSpPr/>
          <p:nvPr/>
        </p:nvSpPr>
        <p:spPr>
          <a:xfrm>
            <a:off x="392832" y="290615"/>
            <a:ext cx="9827492" cy="523220"/>
          </a:xfrm>
          <a:prstGeom prst="rect">
            <a:avLst/>
          </a:prstGeom>
        </p:spPr>
        <p:txBody>
          <a:bodyPr wrap="square">
            <a:spAutoFit/>
          </a:bodyPr>
          <a:lstStyle/>
          <a:p>
            <a:r>
              <a:rPr lang="en-US" sz="2800" b="1" kern="1200" dirty="0">
                <a:solidFill>
                  <a:srgbClr val="FF9F1C"/>
                </a:solidFill>
                <a:latin typeface="Montserrat" charset="0"/>
                <a:ea typeface="+mn-ea"/>
                <a:cs typeface="+mn-cs"/>
              </a:rPr>
              <a:t>AWS SIGNUP</a:t>
            </a:r>
            <a:endParaRPr lang="ru-RU" sz="2800" b="1" kern="1200" dirty="0">
              <a:solidFill>
                <a:srgbClr val="FF9F1C"/>
              </a:solidFill>
              <a:latin typeface="Montserrat" charset="0"/>
              <a:ea typeface="+mn-ea"/>
              <a:cs typeface="+mn-cs"/>
            </a:endParaRPr>
          </a:p>
        </p:txBody>
      </p:sp>
      <p:pic>
        <p:nvPicPr>
          <p:cNvPr id="3" name="Picture 2">
            <a:extLst>
              <a:ext uri="{FF2B5EF4-FFF2-40B4-BE49-F238E27FC236}">
                <a16:creationId xmlns:a16="http://schemas.microsoft.com/office/drawing/2014/main" id="{D0BAE091-33BE-435E-A434-95D277CFE6CE}"/>
              </a:ext>
            </a:extLst>
          </p:cNvPr>
          <p:cNvPicPr>
            <a:picLocks noChangeAspect="1"/>
          </p:cNvPicPr>
          <p:nvPr/>
        </p:nvPicPr>
        <p:blipFill>
          <a:blip r:embed="rId2"/>
          <a:stretch>
            <a:fillRect/>
          </a:stretch>
        </p:blipFill>
        <p:spPr>
          <a:xfrm>
            <a:off x="875071" y="1432089"/>
            <a:ext cx="10137058" cy="4963818"/>
          </a:xfrm>
          <a:prstGeom prst="rect">
            <a:avLst/>
          </a:prstGeom>
        </p:spPr>
      </p:pic>
      <p:sp>
        <p:nvSpPr>
          <p:cNvPr id="5" name="TextBox 4">
            <a:extLst>
              <a:ext uri="{FF2B5EF4-FFF2-40B4-BE49-F238E27FC236}">
                <a16:creationId xmlns:a16="http://schemas.microsoft.com/office/drawing/2014/main" id="{0B9D67F4-F5A1-4482-B884-102DB40C4A2A}"/>
              </a:ext>
            </a:extLst>
          </p:cNvPr>
          <p:cNvSpPr txBox="1"/>
          <p:nvPr/>
        </p:nvSpPr>
        <p:spPr>
          <a:xfrm>
            <a:off x="1460500" y="1031979"/>
            <a:ext cx="8966200" cy="707886"/>
          </a:xfrm>
          <a:prstGeom prst="rect">
            <a:avLst/>
          </a:prstGeom>
          <a:noFill/>
        </p:spPr>
        <p:txBody>
          <a:bodyPr wrap="square" rtlCol="0">
            <a:spAutoFit/>
          </a:bodyPr>
          <a:lstStyle>
            <a:defPPr marR="0" lvl="0" algn="l" rtl="0">
              <a:lnSpc>
                <a:spcPct val="100000"/>
              </a:lnSpc>
              <a:spcBef>
                <a:spcPts val="0"/>
              </a:spcBef>
              <a:spcAft>
                <a:spcPts val="0"/>
              </a:spcAft>
            </a:defPPr>
            <a:lvl1pPr>
              <a:defRPr sz="2000" b="1">
                <a:solidFill>
                  <a:srgbClr val="FF9900"/>
                </a:solidFill>
              </a:defRPr>
            </a:lvl1pPr>
          </a:lstStyle>
          <a:p>
            <a:pPr algn="ctr"/>
            <a:r>
              <a:rPr lang="en-US" b="0" dirty="0"/>
              <a:t>ENTER YOUR GMAIL ADDRESS AND ENTER AN AWS ACCOUNT NAME AND CLICK ON VERIFY EMAIL ADDRESS</a:t>
            </a:r>
          </a:p>
        </p:txBody>
      </p:sp>
    </p:spTree>
    <p:extLst>
      <p:ext uri="{BB962C8B-B14F-4D97-AF65-F5344CB8AC3E}">
        <p14:creationId xmlns:p14="http://schemas.microsoft.com/office/powerpoint/2010/main" val="4251090090"/>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3634</TotalTime>
  <Words>2226</Words>
  <Application>Microsoft Office PowerPoint</Application>
  <PresentationFormat>Widescreen</PresentationFormat>
  <Paragraphs>242</Paragraphs>
  <Slides>70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Calibri Light</vt:lpstr>
      <vt:lpstr>Arial</vt:lpstr>
      <vt:lpstr>Montserrat SemiBold</vt:lpstr>
      <vt:lpstr>Courier New</vt:lpstr>
      <vt:lpstr>Montserrat ExtraBold</vt:lpstr>
      <vt:lpstr>Calibri</vt:lpstr>
      <vt:lpstr>Montserrat</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389</cp:revision>
  <dcterms:modified xsi:type="dcterms:W3CDTF">2022-05-29T01:48:51Z</dcterms:modified>
</cp:coreProperties>
</file>